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98" r:id="rId3"/>
    <p:sldId id="300" r:id="rId4"/>
    <p:sldId id="299" r:id="rId5"/>
    <p:sldId id="280" r:id="rId6"/>
    <p:sldId id="257" r:id="rId7"/>
    <p:sldId id="258" r:id="rId8"/>
    <p:sldId id="301" r:id="rId9"/>
    <p:sldId id="273" r:id="rId10"/>
    <p:sldId id="274" r:id="rId11"/>
    <p:sldId id="259" r:id="rId12"/>
    <p:sldId id="260" r:id="rId13"/>
    <p:sldId id="263" r:id="rId14"/>
    <p:sldId id="275" r:id="rId15"/>
    <p:sldId id="264" r:id="rId16"/>
    <p:sldId id="262" r:id="rId17"/>
    <p:sldId id="265" r:id="rId18"/>
    <p:sldId id="294" r:id="rId19"/>
    <p:sldId id="276" r:id="rId20"/>
    <p:sldId id="277" r:id="rId21"/>
    <p:sldId id="304" r:id="rId22"/>
    <p:sldId id="305" r:id="rId23"/>
    <p:sldId id="293" r:id="rId24"/>
    <p:sldId id="296" r:id="rId25"/>
    <p:sldId id="278" r:id="rId26"/>
    <p:sldId id="297" r:id="rId27"/>
    <p:sldId id="306" r:id="rId28"/>
    <p:sldId id="307" r:id="rId29"/>
    <p:sldId id="308" r:id="rId30"/>
    <p:sldId id="309" r:id="rId31"/>
    <p:sldId id="310" r:id="rId32"/>
    <p:sldId id="311" r:id="rId33"/>
    <p:sldId id="317" r:id="rId34"/>
    <p:sldId id="318" r:id="rId35"/>
    <p:sldId id="316" r:id="rId36"/>
    <p:sldId id="323" r:id="rId37"/>
    <p:sldId id="312" r:id="rId38"/>
    <p:sldId id="320" r:id="rId39"/>
    <p:sldId id="313" r:id="rId40"/>
    <p:sldId id="319" r:id="rId41"/>
    <p:sldId id="321" r:id="rId42"/>
    <p:sldId id="314" r:id="rId43"/>
    <p:sldId id="322" r:id="rId44"/>
    <p:sldId id="315"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3" autoAdjust="0"/>
    <p:restoredTop sz="94647" autoAdjust="0"/>
  </p:normalViewPr>
  <p:slideViewPr>
    <p:cSldViewPr snapToGrid="0" snapToObjects="1">
      <p:cViewPr varScale="1">
        <p:scale>
          <a:sx n="132" d="100"/>
          <a:sy n="132" d="100"/>
        </p:scale>
        <p:origin x="168" y="264"/>
      </p:cViewPr>
      <p:guideLst>
        <p:guide orient="horz" pos="2160"/>
        <p:guide pos="2880"/>
      </p:guideLst>
    </p:cSldViewPr>
  </p:slideViewPr>
  <p:outlineViewPr>
    <p:cViewPr>
      <p:scale>
        <a:sx n="33" d="100"/>
        <a:sy n="33" d="100"/>
      </p:scale>
      <p:origin x="0" y="481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6EE67-8C70-0345-A353-E11E16466299}" type="datetimeFigureOut">
              <a:rPr lang="en-US" smtClean="0"/>
              <a:t>6/17/22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11923D-8A47-6C45-9DA0-AC76175824DC}" type="slidenum">
              <a:rPr lang="en-US" smtClean="0"/>
              <a:t>‹#›</a:t>
            </a:fld>
            <a:endParaRPr lang="en-US"/>
          </a:p>
        </p:txBody>
      </p:sp>
    </p:spTree>
    <p:extLst>
      <p:ext uri="{BB962C8B-B14F-4D97-AF65-F5344CB8AC3E}">
        <p14:creationId xmlns:p14="http://schemas.microsoft.com/office/powerpoint/2010/main" val="14626857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1923D-8A47-6C45-9DA0-AC76175824DC}" type="slidenum">
              <a:rPr lang="en-US" smtClean="0"/>
              <a:t>1</a:t>
            </a:fld>
            <a:endParaRPr lang="en-US"/>
          </a:p>
        </p:txBody>
      </p:sp>
    </p:spTree>
    <p:extLst>
      <p:ext uri="{BB962C8B-B14F-4D97-AF65-F5344CB8AC3E}">
        <p14:creationId xmlns:p14="http://schemas.microsoft.com/office/powerpoint/2010/main" val="3638963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27</a:t>
            </a:fld>
            <a:endParaRPr lang="en-US"/>
          </a:p>
        </p:txBody>
      </p:sp>
    </p:spTree>
    <p:extLst>
      <p:ext uri="{BB962C8B-B14F-4D97-AF65-F5344CB8AC3E}">
        <p14:creationId xmlns:p14="http://schemas.microsoft.com/office/powerpoint/2010/main" val="1899519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28</a:t>
            </a:fld>
            <a:endParaRPr lang="en-US"/>
          </a:p>
        </p:txBody>
      </p:sp>
    </p:spTree>
    <p:extLst>
      <p:ext uri="{BB962C8B-B14F-4D97-AF65-F5344CB8AC3E}">
        <p14:creationId xmlns:p14="http://schemas.microsoft.com/office/powerpoint/2010/main" val="83299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29</a:t>
            </a:fld>
            <a:endParaRPr lang="en-US"/>
          </a:p>
        </p:txBody>
      </p:sp>
    </p:spTree>
    <p:extLst>
      <p:ext uri="{BB962C8B-B14F-4D97-AF65-F5344CB8AC3E}">
        <p14:creationId xmlns:p14="http://schemas.microsoft.com/office/powerpoint/2010/main" val="2881043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30</a:t>
            </a:fld>
            <a:endParaRPr lang="en-US"/>
          </a:p>
        </p:txBody>
      </p:sp>
    </p:spTree>
    <p:extLst>
      <p:ext uri="{BB962C8B-B14F-4D97-AF65-F5344CB8AC3E}">
        <p14:creationId xmlns:p14="http://schemas.microsoft.com/office/powerpoint/2010/main" val="1041409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31</a:t>
            </a:fld>
            <a:endParaRPr lang="en-US"/>
          </a:p>
        </p:txBody>
      </p:sp>
    </p:spTree>
    <p:extLst>
      <p:ext uri="{BB962C8B-B14F-4D97-AF65-F5344CB8AC3E}">
        <p14:creationId xmlns:p14="http://schemas.microsoft.com/office/powerpoint/2010/main" val="257731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32</a:t>
            </a:fld>
            <a:endParaRPr lang="en-US"/>
          </a:p>
        </p:txBody>
      </p:sp>
    </p:spTree>
    <p:extLst>
      <p:ext uri="{BB962C8B-B14F-4D97-AF65-F5344CB8AC3E}">
        <p14:creationId xmlns:p14="http://schemas.microsoft.com/office/powerpoint/2010/main" val="2248487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33</a:t>
            </a:fld>
            <a:endParaRPr lang="en-US"/>
          </a:p>
        </p:txBody>
      </p:sp>
    </p:spTree>
    <p:extLst>
      <p:ext uri="{BB962C8B-B14F-4D97-AF65-F5344CB8AC3E}">
        <p14:creationId xmlns:p14="http://schemas.microsoft.com/office/powerpoint/2010/main" val="718942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34</a:t>
            </a:fld>
            <a:endParaRPr lang="en-US"/>
          </a:p>
        </p:txBody>
      </p:sp>
    </p:spTree>
    <p:extLst>
      <p:ext uri="{BB962C8B-B14F-4D97-AF65-F5344CB8AC3E}">
        <p14:creationId xmlns:p14="http://schemas.microsoft.com/office/powerpoint/2010/main" val="383284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1923D-8A47-6C45-9DA0-AC76175824DC}" type="slidenum">
              <a:rPr lang="en-US" smtClean="0"/>
              <a:t>11</a:t>
            </a:fld>
            <a:endParaRPr lang="en-US"/>
          </a:p>
        </p:txBody>
      </p:sp>
    </p:spTree>
    <p:extLst>
      <p:ext uri="{BB962C8B-B14F-4D97-AF65-F5344CB8AC3E}">
        <p14:creationId xmlns:p14="http://schemas.microsoft.com/office/powerpoint/2010/main" val="1969128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35</a:t>
            </a:fld>
            <a:endParaRPr lang="en-US"/>
          </a:p>
        </p:txBody>
      </p:sp>
    </p:spTree>
    <p:extLst>
      <p:ext uri="{BB962C8B-B14F-4D97-AF65-F5344CB8AC3E}">
        <p14:creationId xmlns:p14="http://schemas.microsoft.com/office/powerpoint/2010/main" val="2075877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36</a:t>
            </a:fld>
            <a:endParaRPr lang="en-US"/>
          </a:p>
        </p:txBody>
      </p:sp>
    </p:spTree>
    <p:extLst>
      <p:ext uri="{BB962C8B-B14F-4D97-AF65-F5344CB8AC3E}">
        <p14:creationId xmlns:p14="http://schemas.microsoft.com/office/powerpoint/2010/main" val="2113627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37</a:t>
            </a:fld>
            <a:endParaRPr lang="en-US"/>
          </a:p>
        </p:txBody>
      </p:sp>
    </p:spTree>
    <p:extLst>
      <p:ext uri="{BB962C8B-B14F-4D97-AF65-F5344CB8AC3E}">
        <p14:creationId xmlns:p14="http://schemas.microsoft.com/office/powerpoint/2010/main" val="1945966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38</a:t>
            </a:fld>
            <a:endParaRPr lang="en-US"/>
          </a:p>
        </p:txBody>
      </p:sp>
    </p:spTree>
    <p:extLst>
      <p:ext uri="{BB962C8B-B14F-4D97-AF65-F5344CB8AC3E}">
        <p14:creationId xmlns:p14="http://schemas.microsoft.com/office/powerpoint/2010/main" val="878308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39</a:t>
            </a:fld>
            <a:endParaRPr lang="en-US"/>
          </a:p>
        </p:txBody>
      </p:sp>
    </p:spTree>
    <p:extLst>
      <p:ext uri="{BB962C8B-B14F-4D97-AF65-F5344CB8AC3E}">
        <p14:creationId xmlns:p14="http://schemas.microsoft.com/office/powerpoint/2010/main" val="712684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40</a:t>
            </a:fld>
            <a:endParaRPr lang="en-US"/>
          </a:p>
        </p:txBody>
      </p:sp>
    </p:spTree>
    <p:extLst>
      <p:ext uri="{BB962C8B-B14F-4D97-AF65-F5344CB8AC3E}">
        <p14:creationId xmlns:p14="http://schemas.microsoft.com/office/powerpoint/2010/main" val="2742569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41</a:t>
            </a:fld>
            <a:endParaRPr lang="en-US"/>
          </a:p>
        </p:txBody>
      </p:sp>
    </p:spTree>
    <p:extLst>
      <p:ext uri="{BB962C8B-B14F-4D97-AF65-F5344CB8AC3E}">
        <p14:creationId xmlns:p14="http://schemas.microsoft.com/office/powerpoint/2010/main" val="3832809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42</a:t>
            </a:fld>
            <a:endParaRPr lang="en-US"/>
          </a:p>
        </p:txBody>
      </p:sp>
    </p:spTree>
    <p:extLst>
      <p:ext uri="{BB962C8B-B14F-4D97-AF65-F5344CB8AC3E}">
        <p14:creationId xmlns:p14="http://schemas.microsoft.com/office/powerpoint/2010/main" val="462810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43</a:t>
            </a:fld>
            <a:endParaRPr lang="en-US"/>
          </a:p>
        </p:txBody>
      </p:sp>
    </p:spTree>
    <p:extLst>
      <p:ext uri="{BB962C8B-B14F-4D97-AF65-F5344CB8AC3E}">
        <p14:creationId xmlns:p14="http://schemas.microsoft.com/office/powerpoint/2010/main" val="2825712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44</a:t>
            </a:fld>
            <a:endParaRPr lang="en-US"/>
          </a:p>
        </p:txBody>
      </p:sp>
    </p:spTree>
    <p:extLst>
      <p:ext uri="{BB962C8B-B14F-4D97-AF65-F5344CB8AC3E}">
        <p14:creationId xmlns:p14="http://schemas.microsoft.com/office/powerpoint/2010/main" val="1522047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21</a:t>
            </a:fld>
            <a:endParaRPr lang="en-US"/>
          </a:p>
        </p:txBody>
      </p:sp>
    </p:spTree>
    <p:extLst>
      <p:ext uri="{BB962C8B-B14F-4D97-AF65-F5344CB8AC3E}">
        <p14:creationId xmlns:p14="http://schemas.microsoft.com/office/powerpoint/2010/main" val="102818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22</a:t>
            </a:fld>
            <a:endParaRPr lang="en-US"/>
          </a:p>
        </p:txBody>
      </p:sp>
    </p:spTree>
    <p:extLst>
      <p:ext uri="{BB962C8B-B14F-4D97-AF65-F5344CB8AC3E}">
        <p14:creationId xmlns:p14="http://schemas.microsoft.com/office/powerpoint/2010/main" val="346258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24</a:t>
            </a:fld>
            <a:endParaRPr lang="en-US"/>
          </a:p>
        </p:txBody>
      </p:sp>
    </p:spTree>
    <p:extLst>
      <p:ext uri="{BB962C8B-B14F-4D97-AF65-F5344CB8AC3E}">
        <p14:creationId xmlns:p14="http://schemas.microsoft.com/office/powerpoint/2010/main" val="2873695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83413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6762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80315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416832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0A8712E-2AAB-E443-8371-A636E94FB66C}" type="datetimeFigureOut">
              <a:rPr lang="en-US" smtClean="0"/>
              <a:t>6/17/22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4911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0A8712E-2AAB-E443-8371-A636E94FB66C}" type="datetimeFigureOut">
              <a:rPr lang="en-US" smtClean="0"/>
              <a:t>6/17/22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10914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D0A8712E-2AAB-E443-8371-A636E94FB66C}" type="datetimeFigureOut">
              <a:rPr lang="en-US" smtClean="0"/>
              <a:t>6/17/22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73118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0A8712E-2AAB-E443-8371-A636E94FB66C}" type="datetimeFigureOut">
              <a:rPr lang="en-US" smtClean="0"/>
              <a:t>6/17/22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55475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8712E-2AAB-E443-8371-A636E94FB66C}" type="datetimeFigureOut">
              <a:rPr lang="en-US" smtClean="0"/>
              <a:t>6/17/22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674671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6/17/22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5020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6/17/22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580817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8712E-2AAB-E443-8371-A636E94FB66C}" type="datetimeFigureOut">
              <a:rPr lang="en-US" smtClean="0"/>
              <a:t>6/17/22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99F78-B22C-CB4A-9CFE-597189BA9CCA}" type="slidenum">
              <a:rPr lang="en-US" smtClean="0"/>
              <a:t>‹#›</a:t>
            </a:fld>
            <a:endParaRPr lang="en-US"/>
          </a:p>
        </p:txBody>
      </p:sp>
    </p:spTree>
    <p:extLst>
      <p:ext uri="{BB962C8B-B14F-4D97-AF65-F5344CB8AC3E}">
        <p14:creationId xmlns:p14="http://schemas.microsoft.com/office/powerpoint/2010/main" val="1658552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cd-barratt.github.io/ddRAD-seq_worksho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7426" y="2534327"/>
            <a:ext cx="8049145" cy="1470025"/>
          </a:xfrm>
        </p:spPr>
        <p:txBody>
          <a:bodyPr>
            <a:noAutofit/>
          </a:bodyPr>
          <a:lstStyle/>
          <a:p>
            <a:r>
              <a:rPr lang="en-US" sz="3600" dirty="0">
                <a:solidFill>
                  <a:schemeClr val="accent1"/>
                </a:solidFill>
                <a:latin typeface="Bookman Old Style" panose="02050604050505020204" pitchFamily="18" charset="0"/>
              </a:rPr>
              <a:t>Estimating genetic diversity and population information from short read (</a:t>
            </a:r>
            <a:r>
              <a:rPr lang="en-US" sz="3600" dirty="0" err="1">
                <a:solidFill>
                  <a:schemeClr val="accent1"/>
                </a:solidFill>
                <a:latin typeface="Bookman Old Style" panose="02050604050505020204" pitchFamily="18" charset="0"/>
              </a:rPr>
              <a:t>ddRAD</a:t>
            </a:r>
            <a:r>
              <a:rPr lang="en-US" sz="3600" dirty="0">
                <a:solidFill>
                  <a:schemeClr val="accent1"/>
                </a:solidFill>
                <a:latin typeface="Bookman Old Style" panose="02050604050505020204" pitchFamily="18" charset="0"/>
              </a:rPr>
              <a:t>-seq) type data</a:t>
            </a:r>
          </a:p>
        </p:txBody>
      </p:sp>
      <p:sp>
        <p:nvSpPr>
          <p:cNvPr id="3" name="Subtitle 2"/>
          <p:cNvSpPr>
            <a:spLocks noGrp="1"/>
          </p:cNvSpPr>
          <p:nvPr>
            <p:ph type="subTitle" idx="1"/>
          </p:nvPr>
        </p:nvSpPr>
        <p:spPr>
          <a:xfrm>
            <a:off x="341995" y="4105070"/>
            <a:ext cx="8460009" cy="1752600"/>
          </a:xfrm>
        </p:spPr>
        <p:txBody>
          <a:bodyPr>
            <a:noAutofit/>
          </a:bodyPr>
          <a:lstStyle/>
          <a:p>
            <a:endParaRPr lang="en-US" sz="1600" dirty="0">
              <a:latin typeface="Bookman Old Style" panose="02050604050505020204" pitchFamily="18" charset="0"/>
            </a:endParaRPr>
          </a:p>
          <a:p>
            <a:r>
              <a:rPr lang="en-US" sz="1600" dirty="0">
                <a:latin typeface="Bookman Old Style" panose="02050604050505020204" pitchFamily="18" charset="0"/>
              </a:rPr>
              <a:t>Chris Barratt (</a:t>
            </a:r>
            <a:r>
              <a:rPr lang="en-US" sz="1600" dirty="0" err="1">
                <a:latin typeface="Bookman Old Style" panose="02050604050505020204" pitchFamily="18" charset="0"/>
              </a:rPr>
              <a:t>sDiv</a:t>
            </a:r>
            <a:r>
              <a:rPr lang="en-US" sz="1600" dirty="0">
                <a:latin typeface="Bookman Old Style" panose="02050604050505020204" pitchFamily="18" charset="0"/>
              </a:rPr>
              <a:t> / Evolution and Adaptation)</a:t>
            </a:r>
          </a:p>
          <a:p>
            <a:r>
              <a:rPr lang="en-US" sz="1600" dirty="0">
                <a:latin typeface="Bookman Old Style" panose="02050604050505020204" pitchFamily="18" charset="0"/>
              </a:rPr>
              <a:t>Laura Mendez (Evolution and Adaptation)</a:t>
            </a:r>
          </a:p>
          <a:p>
            <a:r>
              <a:rPr lang="en-US" sz="1600" dirty="0">
                <a:latin typeface="Bookman Old Style" panose="02050604050505020204" pitchFamily="18" charset="0"/>
              </a:rPr>
              <a:t>Assistant: Dimas Calderon (Evolution and Adaptation)</a:t>
            </a:r>
          </a:p>
        </p:txBody>
      </p:sp>
      <p:sp>
        <p:nvSpPr>
          <p:cNvPr id="6" name="TextBox 5">
            <a:extLst>
              <a:ext uri="{FF2B5EF4-FFF2-40B4-BE49-F238E27FC236}">
                <a16:creationId xmlns:a16="http://schemas.microsoft.com/office/drawing/2014/main" id="{B20CF218-4744-ED1F-3C35-EDAE9F0F5379}"/>
              </a:ext>
            </a:extLst>
          </p:cNvPr>
          <p:cNvSpPr txBox="1"/>
          <p:nvPr/>
        </p:nvSpPr>
        <p:spPr>
          <a:xfrm>
            <a:off x="341995" y="6205859"/>
            <a:ext cx="4572000" cy="369332"/>
          </a:xfrm>
          <a:prstGeom prst="rect">
            <a:avLst/>
          </a:prstGeom>
          <a:noFill/>
        </p:spPr>
        <p:txBody>
          <a:bodyPr wrap="square">
            <a:spAutoFit/>
          </a:bodyPr>
          <a:lstStyle/>
          <a:p>
            <a:r>
              <a:rPr lang="en-US" sz="1800" dirty="0">
                <a:latin typeface="Bookman Old Style" panose="02050604050505020204" pitchFamily="18" charset="0"/>
              </a:rPr>
              <a:t>20-21 June 2022</a:t>
            </a:r>
          </a:p>
        </p:txBody>
      </p:sp>
      <p:pic>
        <p:nvPicPr>
          <p:cNvPr id="7" name="Picture 6">
            <a:extLst>
              <a:ext uri="{FF2B5EF4-FFF2-40B4-BE49-F238E27FC236}">
                <a16:creationId xmlns:a16="http://schemas.microsoft.com/office/drawing/2014/main" id="{D3477DEA-C692-7652-28B0-0C42F92A2933}"/>
              </a:ext>
            </a:extLst>
          </p:cNvPr>
          <p:cNvPicPr>
            <a:picLocks noChangeAspect="1"/>
          </p:cNvPicPr>
          <p:nvPr/>
        </p:nvPicPr>
        <p:blipFill>
          <a:blip r:embed="rId3"/>
          <a:stretch>
            <a:fillRect/>
          </a:stretch>
        </p:blipFill>
        <p:spPr>
          <a:xfrm>
            <a:off x="6340679" y="529766"/>
            <a:ext cx="2149655" cy="728868"/>
          </a:xfrm>
          <a:prstGeom prst="rect">
            <a:avLst/>
          </a:prstGeom>
        </p:spPr>
      </p:pic>
    </p:spTree>
    <p:extLst>
      <p:ext uri="{BB962C8B-B14F-4D97-AF65-F5344CB8AC3E}">
        <p14:creationId xmlns:p14="http://schemas.microsoft.com/office/powerpoint/2010/main" val="3665371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Brace 1">
            <a:extLst>
              <a:ext uri="{FF2B5EF4-FFF2-40B4-BE49-F238E27FC236}">
                <a16:creationId xmlns:a16="http://schemas.microsoft.com/office/drawing/2014/main" id="{5DFE2107-B9AE-9EAF-514B-9918A55B3CFE}"/>
              </a:ext>
            </a:extLst>
          </p:cNvPr>
          <p:cNvSpPr/>
          <p:nvPr/>
        </p:nvSpPr>
        <p:spPr>
          <a:xfrm>
            <a:off x="7940233" y="2616221"/>
            <a:ext cx="186625" cy="3807729"/>
          </a:xfrm>
          <a:prstGeom prst="rightBrace">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C552513F-0DD3-C671-8A1E-81596199F08B}"/>
              </a:ext>
            </a:extLst>
          </p:cNvPr>
          <p:cNvSpPr txBox="1"/>
          <p:nvPr/>
        </p:nvSpPr>
        <p:spPr>
          <a:xfrm rot="16200000">
            <a:off x="6232533" y="2967727"/>
            <a:ext cx="4612510" cy="369332"/>
          </a:xfrm>
          <a:prstGeom prst="rect">
            <a:avLst/>
          </a:prstGeom>
          <a:noFill/>
        </p:spPr>
        <p:txBody>
          <a:bodyPr wrap="square">
            <a:spAutoFit/>
          </a:bodyPr>
          <a:lstStyle/>
          <a:p>
            <a:r>
              <a:rPr lang="en-US" dirty="0" err="1"/>
              <a:t>denovo_map.pl</a:t>
            </a:r>
            <a:endParaRPr lang="en-US" dirty="0"/>
          </a:p>
        </p:txBody>
      </p:sp>
      <p:sp>
        <p:nvSpPr>
          <p:cNvPr id="8" name="Title 1">
            <a:extLst>
              <a:ext uri="{FF2B5EF4-FFF2-40B4-BE49-F238E27FC236}">
                <a16:creationId xmlns:a16="http://schemas.microsoft.com/office/drawing/2014/main" id="{5B1E6578-8FCF-681F-3FDE-F9B13DC04491}"/>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RAD-seq</a:t>
            </a:r>
          </a:p>
        </p:txBody>
      </p:sp>
      <p:pic>
        <p:nvPicPr>
          <p:cNvPr id="9" name="Picture 8" descr="Fig_1.tiff">
            <a:extLst>
              <a:ext uri="{FF2B5EF4-FFF2-40B4-BE49-F238E27FC236}">
                <a16:creationId xmlns:a16="http://schemas.microsoft.com/office/drawing/2014/main" id="{5868E41A-1D8C-52EA-2A02-818C18B85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34" y="1007072"/>
            <a:ext cx="7592892" cy="5694670"/>
          </a:xfrm>
          <a:prstGeom prst="rect">
            <a:avLst/>
          </a:prstGeom>
        </p:spPr>
      </p:pic>
    </p:spTree>
    <p:extLst>
      <p:ext uri="{BB962C8B-B14F-4D97-AF65-F5344CB8AC3E}">
        <p14:creationId xmlns:p14="http://schemas.microsoft.com/office/powerpoint/2010/main" val="89674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7820" y="4965789"/>
            <a:ext cx="8018980" cy="1569660"/>
          </a:xfrm>
          <a:prstGeom prst="rect">
            <a:avLst/>
          </a:prstGeom>
        </p:spPr>
        <p:txBody>
          <a:bodyPr wrap="square">
            <a:spAutoFit/>
          </a:bodyPr>
          <a:lstStyle/>
          <a:p>
            <a:r>
              <a:rPr lang="en-US" sz="1200" b="1" dirty="0"/>
              <a:t>Figure 2. Double digest RAD sequencing improves efficiency and robustness while minimizing cost.</a:t>
            </a:r>
            <a:endParaRPr lang="en-US" sz="1200" dirty="0"/>
          </a:p>
          <a:p>
            <a:r>
              <a:rPr lang="en-US" sz="1200" dirty="0"/>
              <a:t>(</a:t>
            </a:r>
            <a:r>
              <a:rPr lang="en-US" sz="1200" b="1" dirty="0"/>
              <a:t>A</a:t>
            </a:r>
            <a:r>
              <a:rPr lang="en-US" sz="1200" dirty="0"/>
              <a:t>) Traditional Restriction-Site Associated DNA sequencing (</a:t>
            </a:r>
            <a:r>
              <a:rPr lang="en-US" sz="1200" dirty="0" err="1"/>
              <a:t>RADseq</a:t>
            </a:r>
            <a:r>
              <a:rPr lang="en-US" sz="1200" dirty="0"/>
              <a:t>) uses a single restriction enzyme (RE) digest coupled with secondary random fragmentation and broad size selection to generate reduced representation libraries consisting of all genomic regions adjacent to the RE cut site (red segments). (</a:t>
            </a:r>
            <a:r>
              <a:rPr lang="en-US" sz="1200" b="1" dirty="0"/>
              <a:t>B</a:t>
            </a:r>
            <a:r>
              <a:rPr lang="en-US" sz="1200" dirty="0"/>
              <a:t>) Double digest RAD sequencing (</a:t>
            </a:r>
            <a:r>
              <a:rPr lang="en-US" sz="1200" dirty="0" err="1"/>
              <a:t>ddRADseq</a:t>
            </a:r>
            <a:r>
              <a:rPr lang="en-US" sz="1200" dirty="0"/>
              <a:t>), by contrast, uses a two enzyme double digest followed by precise size selection that excludes regions flanked by either [a] very close or [b] very distant RE recognition sites, recovering a library consisting of only fragments close to the target size (red segments). Representation in this library is expected to be inversely proportional to deviation from the size-selection target, thus read counts across regions are expected to be correlated between individuals (yellow and green bars). </a:t>
            </a:r>
          </a:p>
        </p:txBody>
      </p:sp>
      <p:sp>
        <p:nvSpPr>
          <p:cNvPr id="5" name="Title 1">
            <a:extLst>
              <a:ext uri="{FF2B5EF4-FFF2-40B4-BE49-F238E27FC236}">
                <a16:creationId xmlns:a16="http://schemas.microsoft.com/office/drawing/2014/main" id="{E443C11C-6BDE-3FB7-2940-736A1F07BB98}"/>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solidFill>
                  <a:schemeClr val="accent1"/>
                </a:solidFill>
                <a:latin typeface="Bookman Old Style" panose="02050604050505020204" pitchFamily="18" charset="0"/>
              </a:rPr>
              <a:t>ddRAD</a:t>
            </a:r>
            <a:r>
              <a:rPr lang="en-US" dirty="0">
                <a:solidFill>
                  <a:schemeClr val="accent1"/>
                </a:solidFill>
                <a:latin typeface="Bookman Old Style" panose="02050604050505020204" pitchFamily="18" charset="0"/>
              </a:rPr>
              <a:t>-seq</a:t>
            </a:r>
          </a:p>
        </p:txBody>
      </p:sp>
      <p:pic>
        <p:nvPicPr>
          <p:cNvPr id="6" name="Picture 5" descr="journal.pone.0037135.g002.TIF">
            <a:extLst>
              <a:ext uri="{FF2B5EF4-FFF2-40B4-BE49-F238E27FC236}">
                <a16:creationId xmlns:a16="http://schemas.microsoft.com/office/drawing/2014/main" id="{836188B7-27EA-C07A-7F48-22ADB745F2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047" y="842006"/>
            <a:ext cx="7937095" cy="4021461"/>
          </a:xfrm>
          <a:prstGeom prst="rect">
            <a:avLst/>
          </a:prstGeom>
        </p:spPr>
      </p:pic>
    </p:spTree>
    <p:extLst>
      <p:ext uri="{BB962C8B-B14F-4D97-AF65-F5344CB8AC3E}">
        <p14:creationId xmlns:p14="http://schemas.microsoft.com/office/powerpoint/2010/main" val="405931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p:nvPr>
        </p:nvSpPr>
        <p:spPr>
          <a:xfrm>
            <a:off x="876530" y="4388373"/>
            <a:ext cx="5403217" cy="1652036"/>
          </a:xfrm>
        </p:spPr>
        <p:txBody>
          <a:bodyPr>
            <a:noAutofit/>
          </a:bodyPr>
          <a:lstStyle/>
          <a:p>
            <a:pPr algn="l"/>
            <a:br>
              <a:rPr lang="en-US" sz="2000" dirty="0">
                <a:latin typeface="Bookman Old Style" panose="02050604050505020204" pitchFamily="18" charset="0"/>
              </a:rPr>
            </a:br>
            <a:r>
              <a:rPr lang="en-US" sz="2000" dirty="0">
                <a:latin typeface="Bookman Old Style" panose="02050604050505020204" pitchFamily="18" charset="0"/>
              </a:rPr>
              <a:t>- Conceptualize sequence space</a:t>
            </a:r>
            <a:r>
              <a:rPr lang="mr-IN" sz="2000" dirty="0">
                <a:latin typeface="Bookman Old Style" panose="02050604050505020204" pitchFamily="18" charset="0"/>
              </a:rPr>
              <a:t>…</a:t>
            </a:r>
            <a:br>
              <a:rPr lang="en-US" sz="2000" dirty="0">
                <a:latin typeface="Bookman Old Style" panose="02050604050505020204" pitchFamily="18" charset="0"/>
              </a:rPr>
            </a:br>
            <a:r>
              <a:rPr lang="en-US" sz="2000" dirty="0">
                <a:latin typeface="Bookman Old Style" panose="02050604050505020204" pitchFamily="18" charset="0"/>
              </a:rPr>
              <a:t>- Number of samples and populations?</a:t>
            </a:r>
            <a:br>
              <a:rPr lang="en-US" sz="2000" dirty="0">
                <a:latin typeface="Bookman Old Style" panose="02050604050505020204" pitchFamily="18" charset="0"/>
              </a:rPr>
            </a:br>
            <a:r>
              <a:rPr lang="en-US" sz="2000" dirty="0">
                <a:latin typeface="Bookman Old Style" panose="02050604050505020204" pitchFamily="18" charset="0"/>
              </a:rPr>
              <a:t>- Restriction enzyme(s) selected</a:t>
            </a:r>
            <a:br>
              <a:rPr lang="en-US" sz="2000" dirty="0">
                <a:latin typeface="Bookman Old Style" panose="02050604050505020204" pitchFamily="18" charset="0"/>
              </a:rPr>
            </a:br>
            <a:r>
              <a:rPr lang="en-US" sz="2000" dirty="0">
                <a:latin typeface="Bookman Old Style" panose="02050604050505020204" pitchFamily="18" charset="0"/>
              </a:rPr>
              <a:t>- DNA quality</a:t>
            </a:r>
            <a:br>
              <a:rPr lang="en-US" sz="2000" dirty="0">
                <a:latin typeface="Bookman Old Style" panose="02050604050505020204" pitchFamily="18" charset="0"/>
              </a:rPr>
            </a:br>
            <a:endParaRPr lang="en-US" sz="2000" dirty="0">
              <a:latin typeface="Bookman Old Style" panose="02050604050505020204" pitchFamily="18" charset="0"/>
            </a:endParaRPr>
          </a:p>
        </p:txBody>
      </p:sp>
      <p:sp>
        <p:nvSpPr>
          <p:cNvPr id="7" name="Rounded Rectangle 6"/>
          <p:cNvSpPr/>
          <p:nvPr/>
        </p:nvSpPr>
        <p:spPr>
          <a:xfrm>
            <a:off x="731268" y="1876213"/>
            <a:ext cx="3956758" cy="161581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Bookman Old Style" panose="02050604050505020204" pitchFamily="18" charset="0"/>
            </a:endParaRPr>
          </a:p>
        </p:txBody>
      </p:sp>
      <p:sp>
        <p:nvSpPr>
          <p:cNvPr id="8" name="Rounded Rectangle 7"/>
          <p:cNvSpPr/>
          <p:nvPr/>
        </p:nvSpPr>
        <p:spPr>
          <a:xfrm>
            <a:off x="749944" y="4388373"/>
            <a:ext cx="5236077" cy="172673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Bookman Old Style" panose="02050604050505020204" pitchFamily="18" charset="0"/>
            </a:endParaRPr>
          </a:p>
        </p:txBody>
      </p:sp>
      <p:sp>
        <p:nvSpPr>
          <p:cNvPr id="9" name="Rectangle 8"/>
          <p:cNvSpPr/>
          <p:nvPr/>
        </p:nvSpPr>
        <p:spPr>
          <a:xfrm>
            <a:off x="876530" y="2037596"/>
            <a:ext cx="4572000" cy="1631216"/>
          </a:xfrm>
          <a:prstGeom prst="rect">
            <a:avLst/>
          </a:prstGeom>
        </p:spPr>
        <p:txBody>
          <a:bodyPr>
            <a:spAutoFit/>
          </a:bodyPr>
          <a:lstStyle/>
          <a:p>
            <a:r>
              <a:rPr lang="en-US" sz="2000" dirty="0">
                <a:latin typeface="Bookman Old Style" panose="02050604050505020204" pitchFamily="18" charset="0"/>
              </a:rPr>
              <a:t>- Genome size, GC content?</a:t>
            </a:r>
            <a:br>
              <a:rPr lang="en-US" sz="2000" dirty="0">
                <a:latin typeface="Bookman Old Style" panose="02050604050505020204" pitchFamily="18" charset="0"/>
              </a:rPr>
            </a:br>
            <a:r>
              <a:rPr lang="en-US" sz="2000" dirty="0">
                <a:latin typeface="Bookman Old Style" panose="02050604050505020204" pitchFamily="18" charset="0"/>
              </a:rPr>
              <a:t>- Repetitive elements?</a:t>
            </a:r>
            <a:br>
              <a:rPr lang="en-US" sz="2000" dirty="0">
                <a:latin typeface="Bookman Old Style" panose="02050604050505020204" pitchFamily="18" charset="0"/>
              </a:rPr>
            </a:br>
            <a:r>
              <a:rPr lang="en-US" sz="2000" dirty="0">
                <a:latin typeface="Bookman Old Style" panose="02050604050505020204" pitchFamily="18" charset="0"/>
              </a:rPr>
              <a:t>- </a:t>
            </a:r>
            <a:r>
              <a:rPr lang="en-US" sz="2000" dirty="0" err="1">
                <a:latin typeface="Bookman Old Style" panose="02050604050505020204" pitchFamily="18" charset="0"/>
              </a:rPr>
              <a:t>Ploidy</a:t>
            </a:r>
            <a:r>
              <a:rPr lang="en-US" sz="2000" dirty="0">
                <a:latin typeface="Bookman Old Style" panose="02050604050505020204" pitchFamily="18" charset="0"/>
              </a:rPr>
              <a:t>?</a:t>
            </a:r>
            <a:br>
              <a:rPr lang="en-US" sz="2000" dirty="0">
                <a:latin typeface="Bookman Old Style" panose="02050604050505020204" pitchFamily="18" charset="0"/>
              </a:rPr>
            </a:br>
            <a:r>
              <a:rPr lang="en-US" sz="2000" dirty="0">
                <a:latin typeface="Bookman Old Style" panose="02050604050505020204" pitchFamily="18" charset="0"/>
              </a:rPr>
              <a:t>- Reference genome?</a:t>
            </a:r>
          </a:p>
          <a:p>
            <a:endParaRPr lang="en-US" sz="2000" dirty="0">
              <a:latin typeface="Bookman Old Style" panose="02050604050505020204" pitchFamily="18" charset="0"/>
            </a:endParaRPr>
          </a:p>
        </p:txBody>
      </p:sp>
      <p:sp>
        <p:nvSpPr>
          <p:cNvPr id="10" name="Rectangle 9"/>
          <p:cNvSpPr/>
          <p:nvPr/>
        </p:nvSpPr>
        <p:spPr>
          <a:xfrm>
            <a:off x="933674" y="1408054"/>
            <a:ext cx="8013898" cy="400110"/>
          </a:xfrm>
          <a:prstGeom prst="rect">
            <a:avLst/>
          </a:prstGeom>
        </p:spPr>
        <p:txBody>
          <a:bodyPr wrap="square">
            <a:spAutoFit/>
          </a:bodyPr>
          <a:lstStyle/>
          <a:p>
            <a:r>
              <a:rPr lang="en-US" sz="2000" dirty="0">
                <a:latin typeface="Bookman Old Style" panose="02050604050505020204" pitchFamily="18" charset="0"/>
              </a:rPr>
              <a:t>Genome considerations: (you can’t control this…)</a:t>
            </a:r>
          </a:p>
        </p:txBody>
      </p:sp>
      <p:sp>
        <p:nvSpPr>
          <p:cNvPr id="11" name="Rectangle 10"/>
          <p:cNvSpPr/>
          <p:nvPr/>
        </p:nvSpPr>
        <p:spPr>
          <a:xfrm>
            <a:off x="933674" y="3926708"/>
            <a:ext cx="7508703" cy="400110"/>
          </a:xfrm>
          <a:prstGeom prst="rect">
            <a:avLst/>
          </a:prstGeom>
        </p:spPr>
        <p:txBody>
          <a:bodyPr wrap="square">
            <a:spAutoFit/>
          </a:bodyPr>
          <a:lstStyle/>
          <a:p>
            <a:r>
              <a:rPr lang="en-US" sz="2000" dirty="0">
                <a:latin typeface="Bookman Old Style" panose="02050604050505020204" pitchFamily="18" charset="0"/>
              </a:rPr>
              <a:t>Sampling considerations: (but you can control this</a:t>
            </a:r>
            <a:r>
              <a:rPr lang="mr-IN" sz="2000" dirty="0">
                <a:latin typeface="Bookman Old Style" panose="02050604050505020204" pitchFamily="18" charset="0"/>
              </a:rPr>
              <a:t>…</a:t>
            </a:r>
            <a:r>
              <a:rPr lang="en-GB" sz="2000" dirty="0">
                <a:latin typeface="Bookman Old Style" panose="02050604050505020204" pitchFamily="18" charset="0"/>
              </a:rPr>
              <a:t>)</a:t>
            </a:r>
            <a:endParaRPr lang="en-US" sz="2000" dirty="0">
              <a:latin typeface="Bookman Old Style" panose="02050604050505020204" pitchFamily="18" charset="0"/>
            </a:endParaRPr>
          </a:p>
        </p:txBody>
      </p:sp>
      <p:sp>
        <p:nvSpPr>
          <p:cNvPr id="12" name="Title 1">
            <a:extLst>
              <a:ext uri="{FF2B5EF4-FFF2-40B4-BE49-F238E27FC236}">
                <a16:creationId xmlns:a16="http://schemas.microsoft.com/office/drawing/2014/main" id="{570BBF2C-728D-A9D8-EB12-84588780DB25}"/>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Sampling design</a:t>
            </a:r>
          </a:p>
        </p:txBody>
      </p:sp>
    </p:spTree>
    <p:extLst>
      <p:ext uri="{BB962C8B-B14F-4D97-AF65-F5344CB8AC3E}">
        <p14:creationId xmlns:p14="http://schemas.microsoft.com/office/powerpoint/2010/main" val="33772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3702" y="1634255"/>
            <a:ext cx="7645174" cy="3170099"/>
          </a:xfrm>
          <a:prstGeom prst="rect">
            <a:avLst/>
          </a:prstGeom>
        </p:spPr>
        <p:txBody>
          <a:bodyPr wrap="square">
            <a:spAutoFit/>
          </a:bodyPr>
          <a:lstStyle/>
          <a:p>
            <a:pPr marL="342900" indent="-342900">
              <a:buFont typeface="Arial"/>
              <a:buChar char="•"/>
            </a:pPr>
            <a:r>
              <a:rPr lang="en-US" sz="2000" dirty="0">
                <a:latin typeface="Bookman Old Style" panose="02050604050505020204" pitchFamily="18" charset="0"/>
              </a:rPr>
              <a:t>Smaller is generally better - gives higher coverage of loci as less restriction sites in a smaller genome, so they are sequenced more often per individual</a:t>
            </a:r>
          </a:p>
          <a:p>
            <a:pPr marL="342900" indent="-342900">
              <a:buFont typeface="Arial"/>
              <a:buChar char="•"/>
            </a:pPr>
            <a:endParaRPr lang="en-US" sz="2000" dirty="0">
              <a:latin typeface="Bookman Old Style" panose="02050604050505020204" pitchFamily="18" charset="0"/>
            </a:endParaRPr>
          </a:p>
          <a:p>
            <a:pPr marL="342900" indent="-342900">
              <a:buFont typeface="Arial"/>
              <a:buChar char="•"/>
            </a:pPr>
            <a:r>
              <a:rPr lang="en-US" sz="2000" dirty="0">
                <a:latin typeface="Bookman Old Style" panose="02050604050505020204" pitchFamily="18" charset="0"/>
              </a:rPr>
              <a:t>Few repetitive elements (</a:t>
            </a:r>
            <a:r>
              <a:rPr lang="en-US" sz="2000" dirty="0" err="1">
                <a:latin typeface="Bookman Old Style" panose="02050604050505020204" pitchFamily="18" charset="0"/>
              </a:rPr>
              <a:t>paralogs</a:t>
            </a:r>
            <a:r>
              <a:rPr lang="en-US" sz="2000" dirty="0">
                <a:latin typeface="Bookman Old Style" panose="02050604050505020204" pitchFamily="18" charset="0"/>
              </a:rPr>
              <a:t>) better, genome duplications pose additional </a:t>
            </a:r>
            <a:r>
              <a:rPr lang="en-US" sz="2000" dirty="0" err="1">
                <a:latin typeface="Bookman Old Style" panose="02050604050505020204" pitchFamily="18" charset="0"/>
              </a:rPr>
              <a:t>bioinformatic</a:t>
            </a:r>
            <a:r>
              <a:rPr lang="en-US" sz="2000" dirty="0">
                <a:latin typeface="Bookman Old Style" panose="02050604050505020204" pitchFamily="18" charset="0"/>
              </a:rPr>
              <a:t> challenges</a:t>
            </a:r>
          </a:p>
          <a:p>
            <a:endParaRPr lang="en-US" sz="2000" dirty="0">
              <a:latin typeface="Bookman Old Style" panose="02050604050505020204" pitchFamily="18" charset="0"/>
            </a:endParaRPr>
          </a:p>
          <a:p>
            <a:pPr marL="342900" indent="-342900">
              <a:buFont typeface="Arial"/>
              <a:buChar char="•"/>
            </a:pPr>
            <a:r>
              <a:rPr lang="en-US" sz="2000" dirty="0">
                <a:latin typeface="Bookman Old Style" panose="02050604050505020204" pitchFamily="18" charset="0"/>
              </a:rPr>
              <a:t>Diploid organisms generally </a:t>
            </a:r>
            <a:r>
              <a:rPr lang="en-US" sz="2000" dirty="0" err="1">
                <a:latin typeface="Bookman Old Style" panose="02050604050505020204" pitchFamily="18" charset="0"/>
              </a:rPr>
              <a:t>easie</a:t>
            </a:r>
            <a:r>
              <a:rPr lang="en-GB" sz="2000" dirty="0">
                <a:latin typeface="Bookman Old Style" panose="02050604050505020204" pitchFamily="18" charset="0"/>
              </a:rPr>
              <a:t>r-</a:t>
            </a:r>
            <a:r>
              <a:rPr lang="en-US" sz="2000" dirty="0">
                <a:latin typeface="Bookman Old Style" panose="02050604050505020204" pitchFamily="18" charset="0"/>
              </a:rPr>
              <a:t> most software written to deal with this though there are workarounds (e.g. </a:t>
            </a:r>
            <a:r>
              <a:rPr lang="en-US" sz="2000" dirty="0" err="1">
                <a:latin typeface="Bookman Old Style" panose="02050604050505020204" pitchFamily="18" charset="0"/>
              </a:rPr>
              <a:t>dDocent</a:t>
            </a:r>
            <a:r>
              <a:rPr lang="en-US" sz="2000" dirty="0">
                <a:latin typeface="Bookman Old Style" panose="02050604050505020204" pitchFamily="18" charset="0"/>
              </a:rPr>
              <a:t>)</a:t>
            </a:r>
          </a:p>
        </p:txBody>
      </p:sp>
      <p:sp>
        <p:nvSpPr>
          <p:cNvPr id="5" name="Title 1">
            <a:extLst>
              <a:ext uri="{FF2B5EF4-FFF2-40B4-BE49-F238E27FC236}">
                <a16:creationId xmlns:a16="http://schemas.microsoft.com/office/drawing/2014/main" id="{BFEE4661-B558-F9E7-8FFE-8484DD3F487C}"/>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Genome considerations</a:t>
            </a:r>
          </a:p>
        </p:txBody>
      </p:sp>
    </p:spTree>
    <p:extLst>
      <p:ext uri="{BB962C8B-B14F-4D97-AF65-F5344CB8AC3E}">
        <p14:creationId xmlns:p14="http://schemas.microsoft.com/office/powerpoint/2010/main" val="320567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2" name="Rectangle 1"/>
          <p:cNvSpPr/>
          <p:nvPr/>
        </p:nvSpPr>
        <p:spPr>
          <a:xfrm>
            <a:off x="546832" y="1417638"/>
            <a:ext cx="8229600" cy="5324535"/>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What are your questions?</a:t>
            </a:r>
            <a:r>
              <a:rPr lang="en-US" sz="2000" dirty="0">
                <a:latin typeface="Bookman Old Style" panose="02050604050505020204" pitchFamily="18" charset="0"/>
              </a:rPr>
              <a:t> Pop structure/Phylogeny/Demography </a:t>
            </a:r>
            <a:r>
              <a:rPr lang="mr-IN" sz="2000" dirty="0">
                <a:latin typeface="Bookman Old Style" panose="02050604050505020204" pitchFamily="18" charset="0"/>
              </a:rPr>
              <a:t>–</a:t>
            </a:r>
            <a:r>
              <a:rPr lang="en-US" sz="2000" dirty="0">
                <a:latin typeface="Bookman Old Style" panose="02050604050505020204" pitchFamily="18" charset="0"/>
              </a:rPr>
              <a:t> this will dictate how many individuals/populations you need to sequence in your sampling strategy</a:t>
            </a:r>
          </a:p>
          <a:p>
            <a:pPr marL="342900" indent="-342900">
              <a:buFontTx/>
              <a:buChar char="-"/>
            </a:pPr>
            <a:endParaRPr lang="en-US" sz="2000" dirty="0">
              <a:latin typeface="Bookman Old Style" panose="02050604050505020204" pitchFamily="18" charset="0"/>
            </a:endParaRPr>
          </a:p>
          <a:p>
            <a:pPr marL="342900" indent="-342900">
              <a:buFont typeface="Arial"/>
              <a:buChar char="•"/>
            </a:pPr>
            <a:r>
              <a:rPr lang="en-US" sz="2000" dirty="0">
                <a:latin typeface="Bookman Old Style" panose="02050604050505020204" pitchFamily="18" charset="0"/>
              </a:rPr>
              <a:t>RAD-seq uses a rare cutter enzyme (e.g. </a:t>
            </a:r>
            <a:r>
              <a:rPr lang="en-US" sz="2000" dirty="0" err="1">
                <a:latin typeface="Bookman Old Style" panose="02050604050505020204" pitchFamily="18" charset="0"/>
              </a:rPr>
              <a:t>sbfI</a:t>
            </a:r>
            <a:r>
              <a:rPr lang="en-US" sz="2000" dirty="0">
                <a:latin typeface="Bookman Old Style" panose="02050604050505020204" pitchFamily="18" charset="0"/>
              </a:rPr>
              <a:t>, </a:t>
            </a:r>
            <a:r>
              <a:rPr lang="en-US" sz="2000" dirty="0" err="1">
                <a:latin typeface="Bookman Old Style" panose="02050604050505020204" pitchFamily="18" charset="0"/>
              </a:rPr>
              <a:t>EcoRI</a:t>
            </a:r>
            <a:r>
              <a:rPr lang="en-US" sz="2000" dirty="0">
                <a:latin typeface="Bookman Old Style" panose="02050604050505020204" pitchFamily="18" charset="0"/>
              </a:rPr>
              <a:t>, </a:t>
            </a:r>
            <a:r>
              <a:rPr lang="en-US" sz="2000" dirty="0" err="1">
                <a:latin typeface="Bookman Old Style" panose="02050604050505020204" pitchFamily="18" charset="0"/>
              </a:rPr>
              <a:t>Pstl</a:t>
            </a:r>
            <a:r>
              <a:rPr lang="en-US" sz="2000" dirty="0">
                <a:latin typeface="Bookman Old Style" panose="02050604050505020204" pitchFamily="18" charset="0"/>
              </a:rPr>
              <a:t>), </a:t>
            </a:r>
            <a:r>
              <a:rPr lang="en-US" sz="2000" dirty="0" err="1">
                <a:latin typeface="Bookman Old Style" panose="02050604050505020204" pitchFamily="18" charset="0"/>
              </a:rPr>
              <a:t>ddRAD</a:t>
            </a:r>
            <a:r>
              <a:rPr lang="en-US" sz="2000" dirty="0">
                <a:latin typeface="Bookman Old Style" panose="02050604050505020204" pitchFamily="18" charset="0"/>
              </a:rPr>
              <a:t> introduces a frequent cutter too (e.g. </a:t>
            </a:r>
            <a:r>
              <a:rPr lang="en-US" sz="2000" dirty="0" err="1">
                <a:latin typeface="Bookman Old Style" panose="02050604050505020204" pitchFamily="18" charset="0"/>
              </a:rPr>
              <a:t>MspI</a:t>
            </a:r>
            <a:r>
              <a:rPr lang="en-US" sz="2000" dirty="0">
                <a:latin typeface="Bookman Old Style" panose="02050604050505020204" pitchFamily="18" charset="0"/>
              </a:rPr>
              <a:t>, </a:t>
            </a:r>
            <a:r>
              <a:rPr lang="en-US" sz="2000" dirty="0" err="1">
                <a:latin typeface="Bookman Old Style" panose="02050604050505020204" pitchFamily="18" charset="0"/>
              </a:rPr>
              <a:t>MboI</a:t>
            </a:r>
            <a:r>
              <a:rPr lang="en-US" sz="2000" dirty="0">
                <a:latin typeface="Bookman Old Style" panose="02050604050505020204" pitchFamily="18" charset="0"/>
              </a:rPr>
              <a:t>) </a:t>
            </a:r>
            <a:r>
              <a:rPr lang="mr-IN" sz="2000" dirty="0">
                <a:latin typeface="Bookman Old Style" panose="02050604050505020204" pitchFamily="18" charset="0"/>
              </a:rPr>
              <a:t>–</a:t>
            </a:r>
            <a:r>
              <a:rPr lang="en-US" sz="2000" dirty="0">
                <a:latin typeface="Bookman Old Style" panose="02050604050505020204" pitchFamily="18" charset="0"/>
              </a:rPr>
              <a:t> think about which to use to </a:t>
            </a:r>
            <a:r>
              <a:rPr lang="en-US" sz="2000" dirty="0" err="1">
                <a:latin typeface="Bookman Old Style" panose="02050604050505020204" pitchFamily="18" charset="0"/>
              </a:rPr>
              <a:t>maximise</a:t>
            </a:r>
            <a:r>
              <a:rPr lang="en-US" sz="2000" dirty="0">
                <a:latin typeface="Bookman Old Style" panose="02050604050505020204" pitchFamily="18" charset="0"/>
              </a:rPr>
              <a:t> the information you will get</a:t>
            </a:r>
          </a:p>
          <a:p>
            <a:endParaRPr lang="en-US" sz="2000" dirty="0">
              <a:latin typeface="Bookman Old Style" panose="02050604050505020204" pitchFamily="18" charset="0"/>
            </a:endParaRPr>
          </a:p>
          <a:p>
            <a:pPr marL="342900" indent="-342900">
              <a:buFont typeface="Arial"/>
              <a:buChar char="•"/>
            </a:pPr>
            <a:r>
              <a:rPr lang="en-US" sz="2000" dirty="0">
                <a:latin typeface="Bookman Old Style" panose="02050604050505020204" pitchFamily="18" charset="0"/>
              </a:rPr>
              <a:t>DNA quality is </a:t>
            </a:r>
            <a:r>
              <a:rPr lang="en-US" sz="2000" b="1" u="sng" dirty="0">
                <a:latin typeface="Bookman Old Style" panose="02050604050505020204" pitchFamily="18" charset="0"/>
              </a:rPr>
              <a:t>CRUCIAL</a:t>
            </a:r>
            <a:r>
              <a:rPr lang="en-US" sz="2000" dirty="0">
                <a:latin typeface="Bookman Old Style" panose="02050604050505020204" pitchFamily="18" charset="0"/>
              </a:rPr>
              <a:t>! </a:t>
            </a:r>
            <a:r>
              <a:rPr lang="en-US" sz="2000" dirty="0" err="1">
                <a:latin typeface="Bookman Old Style" panose="02050604050505020204" pitchFamily="18" charset="0"/>
              </a:rPr>
              <a:t>ddRAD</a:t>
            </a:r>
            <a:r>
              <a:rPr lang="en-US" sz="2000" dirty="0">
                <a:latin typeface="Bookman Old Style" panose="02050604050505020204" pitchFamily="18" charset="0"/>
              </a:rPr>
              <a:t> in particular needs very high quality DNA, RAD-</a:t>
            </a:r>
            <a:r>
              <a:rPr lang="en-US" sz="2000" dirty="0" err="1">
                <a:latin typeface="Bookman Old Style" panose="02050604050505020204" pitchFamily="18" charset="0"/>
              </a:rPr>
              <a:t>seq</a:t>
            </a:r>
            <a:r>
              <a:rPr lang="en-US" sz="2000" dirty="0">
                <a:latin typeface="Bookman Old Style" panose="02050604050505020204" pitchFamily="18" charset="0"/>
              </a:rPr>
              <a:t> can deal with degraded samples better. You need </a:t>
            </a:r>
            <a:r>
              <a:rPr lang="en-US" sz="2000" b="1" u="sng" dirty="0">
                <a:latin typeface="Bookman Old Style" panose="02050604050505020204" pitchFamily="18" charset="0"/>
              </a:rPr>
              <a:t>ACCURATE</a:t>
            </a:r>
            <a:r>
              <a:rPr lang="en-US" sz="2000" dirty="0">
                <a:latin typeface="Bookman Old Style" panose="02050604050505020204" pitchFamily="18" charset="0"/>
              </a:rPr>
              <a:t> quantification of </a:t>
            </a:r>
            <a:r>
              <a:rPr lang="en-US" sz="2000" b="1" u="sng" dirty="0">
                <a:latin typeface="Bookman Old Style" panose="02050604050505020204" pitchFamily="18" charset="0"/>
              </a:rPr>
              <a:t>ALL</a:t>
            </a:r>
            <a:r>
              <a:rPr lang="en-US" sz="2000" dirty="0">
                <a:latin typeface="Bookman Old Style" panose="02050604050505020204" pitchFamily="18" charset="0"/>
              </a:rPr>
              <a:t> samples prior to any </a:t>
            </a:r>
            <a:r>
              <a:rPr lang="en-US" sz="2000" dirty="0" err="1">
                <a:latin typeface="Bookman Old Style" panose="02050604050505020204" pitchFamily="18" charset="0"/>
              </a:rPr>
              <a:t>labwork</a:t>
            </a:r>
            <a:r>
              <a:rPr lang="en-US" sz="2000" dirty="0">
                <a:latin typeface="Bookman Old Style" panose="02050604050505020204" pitchFamily="18" charset="0"/>
              </a:rPr>
              <a:t>. Samples will compete for sequence reads so try to have a working concentration (x </a:t>
            </a:r>
            <a:r>
              <a:rPr lang="en-US" sz="2000" dirty="0" err="1">
                <a:latin typeface="Bookman Old Style" panose="02050604050505020204" pitchFamily="18" charset="0"/>
              </a:rPr>
              <a:t>ng</a:t>
            </a:r>
            <a:r>
              <a:rPr lang="en-US" sz="2000" dirty="0">
                <a:latin typeface="Bookman Old Style" panose="02050604050505020204" pitchFamily="18" charset="0"/>
              </a:rPr>
              <a:t>/</a:t>
            </a:r>
            <a:r>
              <a:rPr lang="en-US" sz="2000" dirty="0" err="1">
                <a:latin typeface="Bookman Old Style" panose="02050604050505020204" pitchFamily="18" charset="0"/>
              </a:rPr>
              <a:t>ul</a:t>
            </a:r>
            <a:r>
              <a:rPr lang="en-US" sz="2000" dirty="0">
                <a:latin typeface="Bookman Old Style" panose="02050604050505020204" pitchFamily="18" charset="0"/>
              </a:rPr>
              <a:t>) across all samples. Run samples on a gel and also use </a:t>
            </a:r>
            <a:r>
              <a:rPr lang="en-US" sz="2000" dirty="0" err="1">
                <a:latin typeface="Bookman Old Style" panose="02050604050505020204" pitchFamily="18" charset="0"/>
              </a:rPr>
              <a:t>Qubit</a:t>
            </a:r>
            <a:r>
              <a:rPr lang="en-US" sz="2000" dirty="0">
                <a:latin typeface="Bookman Old Style" panose="02050604050505020204" pitchFamily="18" charset="0"/>
              </a:rPr>
              <a:t> to measure e.g. 3x and take average</a:t>
            </a:r>
            <a:endParaRPr lang="en-GB" sz="2000" dirty="0">
              <a:latin typeface="Bookman Old Style" panose="02050604050505020204" pitchFamily="18" charset="0"/>
            </a:endParaRPr>
          </a:p>
        </p:txBody>
      </p:sp>
      <p:sp>
        <p:nvSpPr>
          <p:cNvPr id="7" name="Title 1">
            <a:extLst>
              <a:ext uri="{FF2B5EF4-FFF2-40B4-BE49-F238E27FC236}">
                <a16:creationId xmlns:a16="http://schemas.microsoft.com/office/drawing/2014/main" id="{2F9128B9-4DBB-9CEF-791D-1B9CEC74823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Sampling considerations</a:t>
            </a:r>
          </a:p>
        </p:txBody>
      </p:sp>
    </p:spTree>
    <p:extLst>
      <p:ext uri="{BB962C8B-B14F-4D97-AF65-F5344CB8AC3E}">
        <p14:creationId xmlns:p14="http://schemas.microsoft.com/office/powerpoint/2010/main" val="37715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0861" y="1348088"/>
            <a:ext cx="8123850" cy="5016758"/>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Quantify your DNA and samples prior to organising RAD library construction (don’t do all together). Bring 96- plates with your DNA aliquots to lab and do protocols there</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Intense concentration needed, but relaxed periods in between (e.g. waiting for PCR / gel steps), so keep alert. One small mistake can ruin hours/days of work!</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Be exceptionally consistent and accurate with pipetting especially at the adapter ligation stages </a:t>
            </a:r>
            <a:r>
              <a:rPr lang="mr-IN" sz="2000" dirty="0">
                <a:latin typeface="Bookman Old Style" panose="02050604050505020204" pitchFamily="18" charset="0"/>
              </a:rPr>
              <a:t>–</a:t>
            </a:r>
            <a:r>
              <a:rPr lang="en-GB" sz="2000" dirty="0">
                <a:latin typeface="Bookman Old Style" panose="02050604050505020204" pitchFamily="18" charset="0"/>
              </a:rPr>
              <a:t> this will determine if individuals are included in your library when pooling. Also be careful with extracting the gel slices, size selection is very important</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p:txBody>
      </p:sp>
      <p:sp>
        <p:nvSpPr>
          <p:cNvPr id="5" name="Title 1">
            <a:extLst>
              <a:ext uri="{FF2B5EF4-FFF2-40B4-BE49-F238E27FC236}">
                <a16:creationId xmlns:a16="http://schemas.microsoft.com/office/drawing/2014/main" id="{171BC8B6-1CE1-0644-BC20-76F4D5ECCB7C}"/>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In the lab…</a:t>
            </a:r>
          </a:p>
        </p:txBody>
      </p:sp>
    </p:spTree>
    <p:extLst>
      <p:ext uri="{BB962C8B-B14F-4D97-AF65-F5344CB8AC3E}">
        <p14:creationId xmlns:p14="http://schemas.microsoft.com/office/powerpoint/2010/main" val="2226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40993" y="1281739"/>
            <a:ext cx="8202479" cy="2554545"/>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It’s wise to run samples on a </a:t>
            </a:r>
            <a:r>
              <a:rPr lang="en-GB" sz="2000" dirty="0" err="1">
                <a:latin typeface="Bookman Old Style" panose="02050604050505020204" pitchFamily="18" charset="0"/>
              </a:rPr>
              <a:t>Bioanalyzer</a:t>
            </a:r>
            <a:r>
              <a:rPr lang="en-GB" sz="2000" dirty="0">
                <a:latin typeface="Bookman Old Style" panose="02050604050505020204" pitchFamily="18" charset="0"/>
              </a:rPr>
              <a:t> to check the size of the fragments in the final library, sequencing facilities can do this but will charge</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Once your </a:t>
            </a:r>
            <a:r>
              <a:rPr lang="en-GB" sz="2000" dirty="0" err="1">
                <a:latin typeface="Bookman Old Style" panose="02050604050505020204" pitchFamily="18" charset="0"/>
              </a:rPr>
              <a:t>libaries</a:t>
            </a:r>
            <a:r>
              <a:rPr lang="en-GB" sz="2000" dirty="0">
                <a:latin typeface="Bookman Old Style" panose="02050604050505020204" pitchFamily="18" charset="0"/>
              </a:rPr>
              <a:t> are done you can store them in the fridge/freezer until ready to take to the sequencing facility</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Enjoy that feeling once it’s all done and take a break </a:t>
            </a:r>
            <a:r>
              <a:rPr lang="en-US" sz="2000" dirty="0">
                <a:latin typeface="Bookman Old Style" panose="02050604050505020204" pitchFamily="18" charset="0"/>
              </a:rPr>
              <a:t>before…</a:t>
            </a:r>
            <a:endParaRPr lang="en-GB" sz="2000" dirty="0">
              <a:latin typeface="Bookman Old Style" panose="02050604050505020204" pitchFamily="18" charset="0"/>
            </a:endParaRPr>
          </a:p>
        </p:txBody>
      </p:sp>
      <p:sp>
        <p:nvSpPr>
          <p:cNvPr id="7" name="Title 1">
            <a:extLst>
              <a:ext uri="{FF2B5EF4-FFF2-40B4-BE49-F238E27FC236}">
                <a16:creationId xmlns:a16="http://schemas.microsoft.com/office/drawing/2014/main" id="{45331A28-86CE-2E83-C23D-320EB4868726}"/>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Sequencing</a:t>
            </a:r>
          </a:p>
        </p:txBody>
      </p:sp>
      <p:pic>
        <p:nvPicPr>
          <p:cNvPr id="8" name="Picture 7" descr="Screen Shot 2019-03-11 at 11.47.28.png">
            <a:extLst>
              <a:ext uri="{FF2B5EF4-FFF2-40B4-BE49-F238E27FC236}">
                <a16:creationId xmlns:a16="http://schemas.microsoft.com/office/drawing/2014/main" id="{20AE3AD8-BE7B-D46E-9EB9-35128F744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25" y="4122178"/>
            <a:ext cx="3660126" cy="721207"/>
          </a:xfrm>
          <a:prstGeom prst="rect">
            <a:avLst/>
          </a:prstGeom>
        </p:spPr>
      </p:pic>
      <p:pic>
        <p:nvPicPr>
          <p:cNvPr id="2" name="Picture 2" descr="A cartoon guide to bioinformatics by a novice coder">
            <a:extLst>
              <a:ext uri="{FF2B5EF4-FFF2-40B4-BE49-F238E27FC236}">
                <a16:creationId xmlns:a16="http://schemas.microsoft.com/office/drawing/2014/main" id="{AE252109-1704-40FC-0123-C19E6FC82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950" y="4098303"/>
            <a:ext cx="3469064" cy="260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34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40993" y="1533465"/>
            <a:ext cx="8411202" cy="5324535"/>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“Bioinformatics” is an extremely broad subject </a:t>
            </a:r>
            <a:r>
              <a:rPr lang="mr-IN" sz="2000" dirty="0">
                <a:latin typeface="Bookman Old Style" panose="02050604050505020204" pitchFamily="18" charset="0"/>
              </a:rPr>
              <a:t>–</a:t>
            </a:r>
            <a:r>
              <a:rPr lang="en-GB" sz="2000" dirty="0">
                <a:latin typeface="Bookman Old Style" panose="02050604050505020204" pitchFamily="18" charset="0"/>
              </a:rPr>
              <a:t> covers all types of different analyses. For RAD-</a:t>
            </a:r>
            <a:r>
              <a:rPr lang="en-GB" sz="2000" dirty="0" err="1">
                <a:latin typeface="Bookman Old Style" panose="02050604050505020204" pitchFamily="18" charset="0"/>
              </a:rPr>
              <a:t>seq</a:t>
            </a:r>
            <a:r>
              <a:rPr lang="en-GB" sz="2000" dirty="0">
                <a:latin typeface="Bookman Old Style" panose="02050604050505020204" pitchFamily="18" charset="0"/>
              </a:rPr>
              <a:t> type data the options are usually Stacks, </a:t>
            </a:r>
            <a:r>
              <a:rPr lang="en-GB" sz="2000" dirty="0" err="1">
                <a:latin typeface="Bookman Old Style" panose="02050604050505020204" pitchFamily="18" charset="0"/>
              </a:rPr>
              <a:t>ipyRAD</a:t>
            </a:r>
            <a:r>
              <a:rPr lang="en-GB" sz="2000" dirty="0">
                <a:latin typeface="Bookman Old Style" panose="02050604050505020204" pitchFamily="18" charset="0"/>
              </a:rPr>
              <a:t>, </a:t>
            </a:r>
            <a:r>
              <a:rPr lang="en-GB" sz="2000" dirty="0" err="1">
                <a:latin typeface="Bookman Old Style" panose="02050604050505020204" pitchFamily="18" charset="0"/>
              </a:rPr>
              <a:t>dDocent</a:t>
            </a:r>
            <a:r>
              <a:rPr lang="en-GB" sz="2000" dirty="0">
                <a:latin typeface="Bookman Old Style" panose="02050604050505020204" pitchFamily="18" charset="0"/>
              </a:rPr>
              <a:t>, TASSEL, ANGSD to process data</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Downstream analyses will typically use output files from these programs but there are numerous conversion tools if needed (PLINK, </a:t>
            </a:r>
            <a:r>
              <a:rPr lang="en-GB" sz="2000" dirty="0" err="1">
                <a:latin typeface="Bookman Old Style" panose="02050604050505020204" pitchFamily="18" charset="0"/>
              </a:rPr>
              <a:t>PGDSpider</a:t>
            </a:r>
            <a:r>
              <a:rPr lang="en-GB" sz="2000" dirty="0">
                <a:latin typeface="Bookman Old Style" panose="02050604050505020204" pitchFamily="18" charset="0"/>
              </a:rPr>
              <a:t>)</a:t>
            </a:r>
          </a:p>
          <a:p>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Absolutely </a:t>
            </a:r>
            <a:r>
              <a:rPr lang="en-GB" sz="2000" b="1" u="sng" dirty="0">
                <a:latin typeface="Bookman Old Style" panose="02050604050505020204" pitchFamily="18" charset="0"/>
              </a:rPr>
              <a:t>NOT</a:t>
            </a:r>
            <a:r>
              <a:rPr lang="en-GB" sz="2000" dirty="0">
                <a:latin typeface="Bookman Old Style" panose="02050604050505020204" pitchFamily="18" charset="0"/>
              </a:rPr>
              <a:t> trivial! You need to become familiar with writing code in for </a:t>
            </a:r>
            <a:r>
              <a:rPr lang="en-GB" sz="2000" dirty="0" err="1">
                <a:latin typeface="Bookman Old Style" panose="02050604050505020204" pitchFamily="18" charset="0"/>
              </a:rPr>
              <a:t>linux</a:t>
            </a:r>
            <a:r>
              <a:rPr lang="en-GB" sz="2000" dirty="0">
                <a:latin typeface="Bookman Old Style" panose="02050604050505020204" pitchFamily="18" charset="0"/>
              </a:rPr>
              <a:t>/</a:t>
            </a:r>
            <a:r>
              <a:rPr lang="en-GB" sz="2000" dirty="0" err="1">
                <a:latin typeface="Bookman Old Style" panose="02050604050505020204" pitchFamily="18" charset="0"/>
              </a:rPr>
              <a:t>unix</a:t>
            </a:r>
            <a:r>
              <a:rPr lang="en-GB" sz="2000" dirty="0">
                <a:latin typeface="Bookman Old Style" panose="02050604050505020204" pitchFamily="18" charset="0"/>
              </a:rPr>
              <a:t> style environments to do the heavy lifting for you</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Also you need to become with High Performance Computing clusters and how to use them as this will be fundamental to parallelising the workload on multiple processors</a:t>
            </a:r>
          </a:p>
          <a:p>
            <a:pPr marL="342900" indent="-342900">
              <a:buFont typeface="Arial"/>
              <a:buChar char="•"/>
            </a:pPr>
            <a:endParaRPr lang="en-GB" sz="2000" dirty="0">
              <a:latin typeface="Bookman Old Style" panose="02050604050505020204" pitchFamily="18" charset="0"/>
            </a:endParaRPr>
          </a:p>
        </p:txBody>
      </p:sp>
      <p:sp>
        <p:nvSpPr>
          <p:cNvPr id="5" name="Title 1">
            <a:extLst>
              <a:ext uri="{FF2B5EF4-FFF2-40B4-BE49-F238E27FC236}">
                <a16:creationId xmlns:a16="http://schemas.microsoft.com/office/drawing/2014/main" id="{DA55DB0A-3C10-2F2C-539B-2DC133563C48}"/>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Bioinformatics</a:t>
            </a:r>
          </a:p>
        </p:txBody>
      </p:sp>
    </p:spTree>
    <p:extLst>
      <p:ext uri="{BB962C8B-B14F-4D97-AF65-F5344CB8AC3E}">
        <p14:creationId xmlns:p14="http://schemas.microsoft.com/office/powerpoint/2010/main" val="388756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564471" y="1225690"/>
            <a:ext cx="7761485" cy="6555641"/>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Programmed and maintained by Julian </a:t>
            </a:r>
            <a:r>
              <a:rPr lang="en-GB" sz="2000" dirty="0" err="1">
                <a:latin typeface="Bookman Old Style" panose="02050604050505020204" pitchFamily="18" charset="0"/>
              </a:rPr>
              <a:t>Catchen</a:t>
            </a:r>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Designed specifically for short read [dd]RAD-</a:t>
            </a:r>
            <a:r>
              <a:rPr lang="en-GB" sz="2000" dirty="0" err="1">
                <a:latin typeface="Bookman Old Style" panose="02050604050505020204" pitchFamily="18" charset="0"/>
              </a:rPr>
              <a:t>seq</a:t>
            </a:r>
            <a:r>
              <a:rPr lang="en-GB" sz="2000" dirty="0">
                <a:latin typeface="Bookman Old Style" panose="02050604050505020204" pitchFamily="18" charset="0"/>
              </a:rPr>
              <a:t> type data</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Written in C++ and Perl</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Well established pipeline which has not changed too much, cited many times</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Good </a:t>
            </a:r>
            <a:r>
              <a:rPr lang="en-GB" sz="2000" dirty="0" err="1">
                <a:latin typeface="Bookman Old Style" panose="02050604050505020204" pitchFamily="18" charset="0"/>
              </a:rPr>
              <a:t>google</a:t>
            </a:r>
            <a:r>
              <a:rPr lang="en-GB" sz="2000" dirty="0">
                <a:latin typeface="Bookman Old Style" panose="02050604050505020204" pitchFamily="18" charset="0"/>
              </a:rPr>
              <a:t> user group (very useful!)</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err="1">
                <a:latin typeface="Bookman Old Style" panose="02050604050505020204" pitchFamily="18" charset="0"/>
              </a:rPr>
              <a:t>Denovo_map.pl</a:t>
            </a:r>
            <a:r>
              <a:rPr lang="en-GB" sz="2000" dirty="0">
                <a:latin typeface="Bookman Old Style" panose="02050604050505020204" pitchFamily="18" charset="0"/>
              </a:rPr>
              <a:t>, </a:t>
            </a:r>
            <a:r>
              <a:rPr lang="en-GB" sz="2000" dirty="0" err="1">
                <a:latin typeface="Bookman Old Style" panose="02050604050505020204" pitchFamily="18" charset="0"/>
              </a:rPr>
              <a:t>ref_map.pl</a:t>
            </a:r>
            <a:r>
              <a:rPr lang="en-GB" sz="2000" dirty="0">
                <a:latin typeface="Bookman Old Style" panose="02050604050505020204" pitchFamily="18" charset="0"/>
              </a:rPr>
              <a:t> or modular system (</a:t>
            </a:r>
            <a:r>
              <a:rPr lang="en-GB" sz="2000" dirty="0" err="1">
                <a:latin typeface="Bookman Old Style" panose="02050604050505020204" pitchFamily="18" charset="0"/>
              </a:rPr>
              <a:t>process_radtags</a:t>
            </a:r>
            <a:r>
              <a:rPr lang="en-GB" sz="2000" dirty="0">
                <a:latin typeface="Bookman Old Style" panose="02050604050505020204" pitchFamily="18" charset="0"/>
              </a:rPr>
              <a:t>, </a:t>
            </a:r>
            <a:r>
              <a:rPr lang="en-GB" sz="2000" dirty="0" err="1">
                <a:latin typeface="Bookman Old Style" panose="02050604050505020204" pitchFamily="18" charset="0"/>
              </a:rPr>
              <a:t>ustacks</a:t>
            </a:r>
            <a:r>
              <a:rPr lang="en-GB" sz="2000" dirty="0">
                <a:latin typeface="Bookman Old Style" panose="02050604050505020204" pitchFamily="18" charset="0"/>
              </a:rPr>
              <a:t>, </a:t>
            </a:r>
            <a:r>
              <a:rPr lang="en-GB" sz="2000" dirty="0" err="1">
                <a:latin typeface="Bookman Old Style" panose="02050604050505020204" pitchFamily="18" charset="0"/>
              </a:rPr>
              <a:t>cstacks</a:t>
            </a:r>
            <a:r>
              <a:rPr lang="en-GB" sz="2000" dirty="0">
                <a:latin typeface="Bookman Old Style" panose="02050604050505020204" pitchFamily="18" charset="0"/>
              </a:rPr>
              <a:t>, </a:t>
            </a:r>
            <a:r>
              <a:rPr lang="en-GB" sz="2000" dirty="0" err="1">
                <a:latin typeface="Bookman Old Style" panose="02050604050505020204" pitchFamily="18" charset="0"/>
              </a:rPr>
              <a:t>sstacks</a:t>
            </a:r>
            <a:r>
              <a:rPr lang="en-GB" sz="2000" dirty="0">
                <a:latin typeface="Bookman Old Style" panose="02050604050505020204" pitchFamily="18" charset="0"/>
              </a:rPr>
              <a:t>, populations) - can rerun any part</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Stacks 2 much improved for paired end data especially, very good software</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a:p>
            <a:endParaRPr lang="en-GB" sz="2000" dirty="0">
              <a:latin typeface="Bookman Old Style" panose="02050604050505020204" pitchFamily="18" charset="0"/>
            </a:endParaRPr>
          </a:p>
          <a:p>
            <a:endParaRPr lang="en-GB" sz="2000" dirty="0">
              <a:latin typeface="Bookman Old Style" panose="02050604050505020204" pitchFamily="18" charset="0"/>
            </a:endParaRPr>
          </a:p>
        </p:txBody>
      </p:sp>
      <p:sp>
        <p:nvSpPr>
          <p:cNvPr id="5" name="Title 1">
            <a:extLst>
              <a:ext uri="{FF2B5EF4-FFF2-40B4-BE49-F238E27FC236}">
                <a16:creationId xmlns:a16="http://schemas.microsoft.com/office/drawing/2014/main" id="{85F603AC-ABB9-177C-EF40-6B3C7A6DE510}"/>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Stacks</a:t>
            </a:r>
          </a:p>
        </p:txBody>
      </p:sp>
    </p:spTree>
    <p:extLst>
      <p:ext uri="{BB962C8B-B14F-4D97-AF65-F5344CB8AC3E}">
        <p14:creationId xmlns:p14="http://schemas.microsoft.com/office/powerpoint/2010/main" val="2795938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731" cy="338554"/>
          </a:xfrm>
          <a:prstGeom prst="rect">
            <a:avLst/>
          </a:prstGeom>
          <a:noFill/>
        </p:spPr>
        <p:txBody>
          <a:bodyPr wrap="none" rtlCol="0">
            <a:spAutoFit/>
          </a:bodyPr>
          <a:lstStyle/>
          <a:p>
            <a:endParaRPr lang="en-US" sz="1600" dirty="0">
              <a:latin typeface="Bookman Old Style" panose="02050604050505020204" pitchFamily="18" charset="0"/>
            </a:endParaRPr>
          </a:p>
        </p:txBody>
      </p:sp>
      <p:sp>
        <p:nvSpPr>
          <p:cNvPr id="5" name="Rounded Rectangle 4"/>
          <p:cNvSpPr/>
          <p:nvPr/>
        </p:nvSpPr>
        <p:spPr>
          <a:xfrm>
            <a:off x="317520" y="989340"/>
            <a:ext cx="2187327" cy="139365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3" name="Rectangle 2"/>
          <p:cNvSpPr/>
          <p:nvPr/>
        </p:nvSpPr>
        <p:spPr>
          <a:xfrm>
            <a:off x="504389" y="1024622"/>
            <a:ext cx="1735378" cy="830997"/>
          </a:xfrm>
          <a:prstGeom prst="rect">
            <a:avLst/>
          </a:prstGeom>
        </p:spPr>
        <p:txBody>
          <a:bodyPr wrap="square">
            <a:spAutoFit/>
          </a:bodyPr>
          <a:lstStyle/>
          <a:p>
            <a:r>
              <a:rPr lang="en-GB" sz="1600" dirty="0" err="1">
                <a:latin typeface="Bookman Old Style" panose="02050604050505020204" pitchFamily="18" charset="0"/>
              </a:rPr>
              <a:t>ddRAD-seq</a:t>
            </a:r>
            <a:r>
              <a:rPr lang="en-GB" sz="1600" dirty="0">
                <a:latin typeface="Bookman Old Style" panose="02050604050505020204" pitchFamily="18" charset="0"/>
              </a:rPr>
              <a:t> </a:t>
            </a:r>
          </a:p>
          <a:p>
            <a:r>
              <a:rPr lang="en-GB" sz="1600" dirty="0">
                <a:latin typeface="Bookman Old Style" panose="02050604050505020204" pitchFamily="18" charset="0"/>
              </a:rPr>
              <a:t>raw sequence read data</a:t>
            </a:r>
          </a:p>
        </p:txBody>
      </p:sp>
      <p:sp>
        <p:nvSpPr>
          <p:cNvPr id="8" name="Rectangle 7"/>
          <p:cNvSpPr/>
          <p:nvPr/>
        </p:nvSpPr>
        <p:spPr>
          <a:xfrm>
            <a:off x="3421280" y="2663397"/>
            <a:ext cx="2106295" cy="584775"/>
          </a:xfrm>
          <a:prstGeom prst="rect">
            <a:avLst/>
          </a:prstGeom>
        </p:spPr>
        <p:txBody>
          <a:bodyPr wrap="square">
            <a:spAutoFit/>
          </a:bodyPr>
          <a:lstStyle/>
          <a:p>
            <a:r>
              <a:rPr lang="en-GB" sz="1600" dirty="0">
                <a:latin typeface="Bookman Old Style" panose="02050604050505020204" pitchFamily="18" charset="0"/>
              </a:rPr>
              <a:t>Stacks 2.61</a:t>
            </a:r>
          </a:p>
          <a:p>
            <a:r>
              <a:rPr lang="en-GB" sz="1600" dirty="0">
                <a:latin typeface="Bookman Old Style" panose="02050604050505020204" pitchFamily="18" charset="0"/>
              </a:rPr>
              <a:t>Perl</a:t>
            </a:r>
          </a:p>
        </p:txBody>
      </p:sp>
      <p:sp>
        <p:nvSpPr>
          <p:cNvPr id="9" name="Rounded Rectangle 8"/>
          <p:cNvSpPr/>
          <p:nvPr/>
        </p:nvSpPr>
        <p:spPr>
          <a:xfrm>
            <a:off x="2892923" y="1888271"/>
            <a:ext cx="2687572" cy="333417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11" name="Rectangle 10"/>
          <p:cNvSpPr/>
          <p:nvPr/>
        </p:nvSpPr>
        <p:spPr>
          <a:xfrm>
            <a:off x="3421280" y="1888271"/>
            <a:ext cx="2106295" cy="338554"/>
          </a:xfrm>
          <a:prstGeom prst="rect">
            <a:avLst/>
          </a:prstGeom>
        </p:spPr>
        <p:txBody>
          <a:bodyPr wrap="square">
            <a:spAutoFit/>
          </a:bodyPr>
          <a:lstStyle/>
          <a:p>
            <a:r>
              <a:rPr lang="en-GB" sz="1600" dirty="0">
                <a:latin typeface="Bookman Old Style" panose="02050604050505020204" pitchFamily="18" charset="0"/>
              </a:rPr>
              <a:t>HPC cluster</a:t>
            </a:r>
          </a:p>
        </p:txBody>
      </p:sp>
      <p:sp>
        <p:nvSpPr>
          <p:cNvPr id="13" name="Rectangle 12"/>
          <p:cNvSpPr/>
          <p:nvPr/>
        </p:nvSpPr>
        <p:spPr>
          <a:xfrm>
            <a:off x="6468325" y="5080653"/>
            <a:ext cx="2675675" cy="1077218"/>
          </a:xfrm>
          <a:prstGeom prst="rect">
            <a:avLst/>
          </a:prstGeom>
        </p:spPr>
        <p:txBody>
          <a:bodyPr wrap="square">
            <a:spAutoFit/>
          </a:bodyPr>
          <a:lstStyle/>
          <a:p>
            <a:r>
              <a:rPr lang="en-GB" sz="1600" dirty="0">
                <a:latin typeface="Bookman Old Style" panose="02050604050505020204" pitchFamily="18" charset="0"/>
              </a:rPr>
              <a:t>Output files for </a:t>
            </a:r>
          </a:p>
          <a:p>
            <a:r>
              <a:rPr lang="en-GB" sz="1600" dirty="0">
                <a:latin typeface="Bookman Old Style" panose="02050604050505020204" pitchFamily="18" charset="0"/>
              </a:rPr>
              <a:t>pop structure, genetic diversity and phylogenetics</a:t>
            </a:r>
          </a:p>
        </p:txBody>
      </p:sp>
      <p:sp>
        <p:nvSpPr>
          <p:cNvPr id="14" name="Rounded Rectangle 13"/>
          <p:cNvSpPr/>
          <p:nvPr/>
        </p:nvSpPr>
        <p:spPr>
          <a:xfrm>
            <a:off x="6315027" y="5027729"/>
            <a:ext cx="2628324" cy="143766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16" name="Bent Arrow 15"/>
          <p:cNvSpPr/>
          <p:nvPr/>
        </p:nvSpPr>
        <p:spPr>
          <a:xfrm flipV="1">
            <a:off x="2002118" y="2587569"/>
            <a:ext cx="617390" cy="71578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latin typeface="Bookman Old Style" panose="02050604050505020204" pitchFamily="18" charset="0"/>
            </a:endParaRPr>
          </a:p>
        </p:txBody>
      </p:sp>
      <p:sp>
        <p:nvSpPr>
          <p:cNvPr id="22" name="Rectangle 21"/>
          <p:cNvSpPr/>
          <p:nvPr/>
        </p:nvSpPr>
        <p:spPr>
          <a:xfrm>
            <a:off x="3118095" y="3409197"/>
            <a:ext cx="2262028" cy="1815882"/>
          </a:xfrm>
          <a:prstGeom prst="rect">
            <a:avLst/>
          </a:prstGeom>
        </p:spPr>
        <p:txBody>
          <a:bodyPr wrap="square">
            <a:spAutoFit/>
          </a:bodyPr>
          <a:lstStyle/>
          <a:p>
            <a:pPr marL="342900" indent="-342900">
              <a:buFont typeface="Arial"/>
              <a:buChar char="•"/>
            </a:pPr>
            <a:r>
              <a:rPr lang="en-GB" sz="1600" dirty="0" err="1">
                <a:latin typeface="Bookman Old Style" panose="02050604050505020204" pitchFamily="18" charset="0"/>
              </a:rPr>
              <a:t>Demultiplex</a:t>
            </a:r>
            <a:endParaRPr lang="en-GB" sz="1600" dirty="0">
              <a:latin typeface="Bookman Old Style" panose="02050604050505020204" pitchFamily="18" charset="0"/>
            </a:endParaRPr>
          </a:p>
          <a:p>
            <a:pPr marL="342900" indent="-342900">
              <a:buFont typeface="Arial"/>
              <a:buChar char="•"/>
            </a:pPr>
            <a:r>
              <a:rPr lang="en-GB" sz="1600" dirty="0">
                <a:latin typeface="Bookman Old Style" panose="02050604050505020204" pitchFamily="18" charset="0"/>
              </a:rPr>
              <a:t>Cluster reads</a:t>
            </a:r>
          </a:p>
          <a:p>
            <a:pPr marL="342900" indent="-342900">
              <a:buFont typeface="Arial"/>
              <a:buChar char="•"/>
            </a:pPr>
            <a:r>
              <a:rPr lang="en-GB" sz="1600" dirty="0">
                <a:latin typeface="Bookman Old Style" panose="02050604050505020204" pitchFamily="18" charset="0"/>
              </a:rPr>
              <a:t>Build catalogue</a:t>
            </a:r>
          </a:p>
          <a:p>
            <a:pPr marL="342900" indent="-342900">
              <a:buFont typeface="Arial"/>
              <a:buChar char="•"/>
            </a:pPr>
            <a:r>
              <a:rPr lang="en-GB" sz="1600" dirty="0">
                <a:latin typeface="Bookman Old Style" panose="02050604050505020204" pitchFamily="18" charset="0"/>
              </a:rPr>
              <a:t>Match catalogue</a:t>
            </a:r>
          </a:p>
          <a:p>
            <a:pPr marL="342900" indent="-342900">
              <a:buFont typeface="Arial"/>
              <a:buChar char="•"/>
            </a:pPr>
            <a:r>
              <a:rPr lang="en-GB" sz="1600" dirty="0">
                <a:latin typeface="Bookman Old Style" panose="02050604050505020204" pitchFamily="18" charset="0"/>
              </a:rPr>
              <a:t>Assemble datasets</a:t>
            </a:r>
          </a:p>
          <a:p>
            <a:endParaRPr lang="en-GB" sz="1600" dirty="0">
              <a:latin typeface="Bookman Old Style" panose="02050604050505020204" pitchFamily="18" charset="0"/>
            </a:endParaRPr>
          </a:p>
        </p:txBody>
      </p:sp>
      <p:sp>
        <p:nvSpPr>
          <p:cNvPr id="23" name="Rectangle 22"/>
          <p:cNvSpPr/>
          <p:nvPr/>
        </p:nvSpPr>
        <p:spPr>
          <a:xfrm>
            <a:off x="3112316" y="2548875"/>
            <a:ext cx="2267807" cy="24259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24" name="Bent Arrow 23"/>
          <p:cNvSpPr/>
          <p:nvPr/>
        </p:nvSpPr>
        <p:spPr>
          <a:xfrm flipV="1">
            <a:off x="5591815" y="5316427"/>
            <a:ext cx="617390" cy="71578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latin typeface="Bookman Old Style" panose="02050604050505020204" pitchFamily="18" charset="0"/>
            </a:endParaRPr>
          </a:p>
        </p:txBody>
      </p:sp>
      <p:sp>
        <p:nvSpPr>
          <p:cNvPr id="17" name="TextBox 16">
            <a:extLst>
              <a:ext uri="{FF2B5EF4-FFF2-40B4-BE49-F238E27FC236}">
                <a16:creationId xmlns:a16="http://schemas.microsoft.com/office/drawing/2014/main" id="{00349460-6CE9-66C8-3A9C-8F35AA15DF95}"/>
              </a:ext>
            </a:extLst>
          </p:cNvPr>
          <p:cNvSpPr txBox="1"/>
          <p:nvPr/>
        </p:nvSpPr>
        <p:spPr>
          <a:xfrm>
            <a:off x="504388" y="5708524"/>
            <a:ext cx="4607958" cy="338554"/>
          </a:xfrm>
          <a:prstGeom prst="rect">
            <a:avLst/>
          </a:prstGeom>
          <a:noFill/>
        </p:spPr>
        <p:txBody>
          <a:bodyPr wrap="square">
            <a:spAutoFit/>
          </a:bodyPr>
          <a:lstStyle/>
          <a:p>
            <a:r>
              <a:rPr lang="en-US" sz="1600" b="1" dirty="0">
                <a:latin typeface="Bookman Old Style" panose="02050604050505020204" pitchFamily="18" charset="0"/>
              </a:rPr>
              <a:t>Laura will talk about this more!</a:t>
            </a:r>
          </a:p>
        </p:txBody>
      </p:sp>
      <p:sp>
        <p:nvSpPr>
          <p:cNvPr id="18" name="Title 1">
            <a:extLst>
              <a:ext uri="{FF2B5EF4-FFF2-40B4-BE49-F238E27FC236}">
                <a16:creationId xmlns:a16="http://schemas.microsoft.com/office/drawing/2014/main" id="{138A515C-1E5F-EAF2-F98E-C1E33E4E292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Workflow </a:t>
            </a:r>
          </a:p>
        </p:txBody>
      </p:sp>
    </p:spTree>
    <p:extLst>
      <p:ext uri="{BB962C8B-B14F-4D97-AF65-F5344CB8AC3E}">
        <p14:creationId xmlns:p14="http://schemas.microsoft.com/office/powerpoint/2010/main" val="2790793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E5D5E5-D2A7-DEE4-7193-6F569B7F62D9}"/>
              </a:ext>
            </a:extLst>
          </p:cNvPr>
          <p:cNvSpPr>
            <a:spLocks noGrp="1"/>
          </p:cNvSpPr>
          <p:nvPr>
            <p:ph idx="1"/>
          </p:nvPr>
        </p:nvSpPr>
        <p:spPr/>
        <p:txBody>
          <a:bodyPr>
            <a:normAutofit fontScale="55000" lnSpcReduction="20000"/>
          </a:bodyPr>
          <a:lstStyle/>
          <a:p>
            <a:pPr marL="514350" indent="-514350">
              <a:buFont typeface="+mj-lt"/>
              <a:buAutoNum type="arabicPeriod"/>
            </a:pPr>
            <a:r>
              <a:rPr lang="en-US" dirty="0">
                <a:latin typeface="Bookman Old Style" panose="02050604050505020204" pitchFamily="18" charset="0"/>
              </a:rPr>
              <a:t>Understand best practices on planning and executing a population genomics project based on </a:t>
            </a:r>
            <a:r>
              <a:rPr lang="en-US" dirty="0" err="1">
                <a:latin typeface="Bookman Old Style" panose="02050604050505020204" pitchFamily="18" charset="0"/>
              </a:rPr>
              <a:t>ddRAD</a:t>
            </a:r>
            <a:r>
              <a:rPr lang="en-US" dirty="0">
                <a:latin typeface="Bookman Old Style" panose="02050604050505020204" pitchFamily="18" charset="0"/>
              </a:rPr>
              <a:t>-seq (short read) type data</a:t>
            </a:r>
          </a:p>
          <a:p>
            <a:pPr marL="514350" indent="-514350">
              <a:buFont typeface="+mj-lt"/>
              <a:buAutoNum type="arabicPeriod"/>
            </a:pPr>
            <a:endParaRPr lang="en-US" dirty="0">
              <a:latin typeface="Bookman Old Style" panose="02050604050505020204" pitchFamily="18" charset="0"/>
            </a:endParaRPr>
          </a:p>
          <a:p>
            <a:pPr marL="514350" indent="-514350">
              <a:buFont typeface="+mj-lt"/>
              <a:buAutoNum type="arabicPeriod"/>
            </a:pPr>
            <a:r>
              <a:rPr lang="en-US" dirty="0">
                <a:latin typeface="Bookman Old Style" panose="02050604050505020204" pitchFamily="18" charset="0"/>
              </a:rPr>
              <a:t>Learn how to download genomic sequence data from the European Nucleotide Archive</a:t>
            </a:r>
          </a:p>
          <a:p>
            <a:pPr marL="514350" indent="-514350">
              <a:buFont typeface="+mj-lt"/>
              <a:buAutoNum type="arabicPeriod"/>
            </a:pPr>
            <a:endParaRPr lang="en-US" dirty="0">
              <a:latin typeface="Bookman Old Style" panose="02050604050505020204" pitchFamily="18" charset="0"/>
            </a:endParaRPr>
          </a:p>
          <a:p>
            <a:pPr marL="514350" indent="-514350">
              <a:buFont typeface="+mj-lt"/>
              <a:buAutoNum type="arabicPeriod"/>
            </a:pPr>
            <a:r>
              <a:rPr lang="en-US" dirty="0" err="1">
                <a:latin typeface="Bookman Old Style" panose="02050604050505020204" pitchFamily="18" charset="0"/>
              </a:rPr>
              <a:t>Familiarise</a:t>
            </a:r>
            <a:r>
              <a:rPr lang="en-US" dirty="0">
                <a:latin typeface="Bookman Old Style" panose="02050604050505020204" pitchFamily="18" charset="0"/>
              </a:rPr>
              <a:t> yourself with the Stacks 2 bioinformatics pipeline to process raw reads</a:t>
            </a:r>
          </a:p>
          <a:p>
            <a:pPr marL="514350" indent="-514350">
              <a:buFont typeface="+mj-lt"/>
              <a:buAutoNum type="arabicPeriod"/>
            </a:pPr>
            <a:endParaRPr lang="en-US" dirty="0">
              <a:latin typeface="Bookman Old Style" panose="02050604050505020204" pitchFamily="18" charset="0"/>
            </a:endParaRPr>
          </a:p>
          <a:p>
            <a:pPr marL="514350" indent="-514350">
              <a:buFont typeface="+mj-lt"/>
              <a:buAutoNum type="arabicPeriod"/>
            </a:pPr>
            <a:r>
              <a:rPr lang="en-US" dirty="0">
                <a:latin typeface="Bookman Old Style" panose="02050604050505020204" pitchFamily="18" charset="0"/>
              </a:rPr>
              <a:t>Be able to generate your own output files after Stacks 2 processing for downstream analyses of population structure, phylogeny and genetic diversity</a:t>
            </a:r>
          </a:p>
          <a:p>
            <a:pPr marL="514350" indent="-514350">
              <a:buFont typeface="+mj-lt"/>
              <a:buAutoNum type="arabicPeriod"/>
            </a:pPr>
            <a:endParaRPr lang="en-US" dirty="0">
              <a:latin typeface="Bookman Old Style" panose="02050604050505020204" pitchFamily="18" charset="0"/>
            </a:endParaRPr>
          </a:p>
          <a:p>
            <a:pPr marL="514350" indent="-514350">
              <a:buFont typeface="+mj-lt"/>
              <a:buAutoNum type="arabicPeriod"/>
            </a:pPr>
            <a:r>
              <a:rPr lang="en-US" dirty="0">
                <a:latin typeface="Bookman Old Style" panose="02050604050505020204" pitchFamily="18" charset="0"/>
              </a:rPr>
              <a:t>Run analyses to perform (Admixture, </a:t>
            </a:r>
            <a:r>
              <a:rPr lang="en-US" dirty="0" err="1">
                <a:latin typeface="Bookman Old Style" panose="02050604050505020204" pitchFamily="18" charset="0"/>
              </a:rPr>
              <a:t>sNMF</a:t>
            </a:r>
            <a:r>
              <a:rPr lang="en-US" dirty="0">
                <a:latin typeface="Bookman Old Style" panose="02050604050505020204" pitchFamily="18" charset="0"/>
              </a:rPr>
              <a:t>, DAPC, </a:t>
            </a:r>
            <a:r>
              <a:rPr lang="en-US" dirty="0" err="1">
                <a:latin typeface="Bookman Old Style" panose="02050604050505020204" pitchFamily="18" charset="0"/>
              </a:rPr>
              <a:t>RAxML</a:t>
            </a:r>
            <a:r>
              <a:rPr lang="en-US" dirty="0">
                <a:latin typeface="Bookman Old Style" panose="02050604050505020204" pitchFamily="18" charset="0"/>
              </a:rPr>
              <a:t>, F-statistics), understand what you’ve done and how to interpret the outputs</a:t>
            </a:r>
          </a:p>
        </p:txBody>
      </p:sp>
      <p:sp>
        <p:nvSpPr>
          <p:cNvPr id="7" name="Title 1">
            <a:extLst>
              <a:ext uri="{FF2B5EF4-FFF2-40B4-BE49-F238E27FC236}">
                <a16:creationId xmlns:a16="http://schemas.microsoft.com/office/drawing/2014/main" id="{E775F38C-D58E-6695-EB8E-818DCCB72539}"/>
              </a:ext>
            </a:extLst>
          </p:cNvPr>
          <p:cNvSpPr>
            <a:spLocks noGrp="1"/>
          </p:cNvSpPr>
          <p:nvPr>
            <p:ph type="title"/>
          </p:nvPr>
        </p:nvSpPr>
        <p:spPr>
          <a:xfrm>
            <a:off x="457200" y="274638"/>
            <a:ext cx="8229600" cy="1143000"/>
          </a:xfrm>
        </p:spPr>
        <p:txBody>
          <a:bodyPr/>
          <a:lstStyle/>
          <a:p>
            <a:r>
              <a:rPr lang="en-US" dirty="0">
                <a:solidFill>
                  <a:schemeClr val="accent1"/>
                </a:solidFill>
                <a:latin typeface="Bookman Old Style" panose="02050604050505020204" pitchFamily="18" charset="0"/>
              </a:rPr>
              <a:t>Objectives</a:t>
            </a:r>
          </a:p>
        </p:txBody>
      </p:sp>
    </p:spTree>
    <p:extLst>
      <p:ext uri="{BB962C8B-B14F-4D97-AF65-F5344CB8AC3E}">
        <p14:creationId xmlns:p14="http://schemas.microsoft.com/office/powerpoint/2010/main" val="1707346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3" name="Rectangle 2"/>
          <p:cNvSpPr/>
          <p:nvPr/>
        </p:nvSpPr>
        <p:spPr>
          <a:xfrm>
            <a:off x="382142" y="1377637"/>
            <a:ext cx="5807826" cy="1477328"/>
          </a:xfrm>
          <a:prstGeom prst="rect">
            <a:avLst/>
          </a:prstGeom>
        </p:spPr>
        <p:txBody>
          <a:bodyPr wrap="square">
            <a:spAutoFit/>
          </a:bodyPr>
          <a:lstStyle/>
          <a:p>
            <a:pPr marL="342900" indent="-342900">
              <a:buFont typeface="Arial"/>
              <a:buChar char="•"/>
            </a:pPr>
            <a:r>
              <a:rPr lang="en-GB" i="1" dirty="0">
                <a:latin typeface="Bookman Old Style" panose="02050604050505020204" pitchFamily="18" charset="0"/>
              </a:rPr>
              <a:t>Myotis </a:t>
            </a:r>
            <a:r>
              <a:rPr lang="en-GB" i="1" dirty="0" err="1">
                <a:latin typeface="Bookman Old Style" panose="02050604050505020204" pitchFamily="18" charset="0"/>
              </a:rPr>
              <a:t>escalarai</a:t>
            </a:r>
            <a:r>
              <a:rPr lang="en-GB" i="1" dirty="0">
                <a:latin typeface="Bookman Old Style" panose="02050604050505020204" pitchFamily="18" charset="0"/>
              </a:rPr>
              <a:t> </a:t>
            </a:r>
            <a:r>
              <a:rPr lang="mr-IN" dirty="0">
                <a:latin typeface="Bookman Old Style" panose="02050604050505020204" pitchFamily="18" charset="0"/>
              </a:rPr>
              <a:t>–</a:t>
            </a:r>
            <a:r>
              <a:rPr lang="en-GB" dirty="0">
                <a:latin typeface="Bookman Old Style" panose="02050604050505020204" pitchFamily="18" charset="0"/>
              </a:rPr>
              <a:t> </a:t>
            </a:r>
            <a:r>
              <a:rPr lang="en-GB" dirty="0" err="1">
                <a:latin typeface="Bookman Old Style" panose="02050604050505020204" pitchFamily="18" charset="0"/>
              </a:rPr>
              <a:t>Escalara’s</a:t>
            </a:r>
            <a:r>
              <a:rPr lang="en-GB" dirty="0">
                <a:latin typeface="Bookman Old Style" panose="02050604050505020204" pitchFamily="18" charset="0"/>
              </a:rPr>
              <a:t> mouse-eared bat</a:t>
            </a:r>
          </a:p>
          <a:p>
            <a:pPr marL="342900" indent="-342900">
              <a:buFont typeface="Arial"/>
              <a:buChar char="•"/>
            </a:pPr>
            <a:r>
              <a:rPr lang="en-GB" dirty="0">
                <a:latin typeface="Bookman Old Style" panose="02050604050505020204" pitchFamily="18" charset="0"/>
              </a:rPr>
              <a:t>We will download data and then process them</a:t>
            </a:r>
          </a:p>
          <a:p>
            <a:pPr marL="342900" indent="-342900">
              <a:buFont typeface="Arial"/>
              <a:buChar char="•"/>
            </a:pPr>
            <a:r>
              <a:rPr lang="en-GB" dirty="0">
                <a:latin typeface="Bookman Old Style" panose="02050604050505020204" pitchFamily="18" charset="0"/>
              </a:rPr>
              <a:t>Taking sequenced library and </a:t>
            </a:r>
            <a:r>
              <a:rPr lang="en-GB" dirty="0" err="1">
                <a:latin typeface="Bookman Old Style" panose="02050604050505020204" pitchFamily="18" charset="0"/>
              </a:rPr>
              <a:t>demultiplexig</a:t>
            </a:r>
            <a:r>
              <a:rPr lang="en-GB" dirty="0">
                <a:latin typeface="Bookman Old Style" panose="02050604050505020204" pitchFamily="18" charset="0"/>
              </a:rPr>
              <a:t> based on individual barcodes (</a:t>
            </a:r>
            <a:r>
              <a:rPr lang="en-GB" dirty="0" err="1">
                <a:latin typeface="Bookman Old Style" panose="02050604050505020204" pitchFamily="18" charset="0"/>
              </a:rPr>
              <a:t>Razgour</a:t>
            </a:r>
            <a:r>
              <a:rPr lang="en-GB" dirty="0">
                <a:latin typeface="Bookman Old Style" panose="02050604050505020204" pitchFamily="18" charset="0"/>
              </a:rPr>
              <a:t> et al. 2019)</a:t>
            </a:r>
          </a:p>
        </p:txBody>
      </p:sp>
      <p:sp>
        <p:nvSpPr>
          <p:cNvPr id="9" name="Title 1">
            <a:extLst>
              <a:ext uri="{FF2B5EF4-FFF2-40B4-BE49-F238E27FC236}">
                <a16:creationId xmlns:a16="http://schemas.microsoft.com/office/drawing/2014/main" id="{FB5C75F6-2319-6D58-9B2D-BFDA7E74352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solidFill>
                  <a:schemeClr val="accent1"/>
                </a:solidFill>
                <a:latin typeface="Bookman Old Style" panose="02050604050505020204" pitchFamily="18" charset="0"/>
              </a:rPr>
              <a:t>process_radtags</a:t>
            </a:r>
            <a:endParaRPr lang="en-US" dirty="0">
              <a:solidFill>
                <a:schemeClr val="accent1"/>
              </a:solidFill>
              <a:latin typeface="Bookman Old Style" panose="02050604050505020204" pitchFamily="18" charset="0"/>
            </a:endParaRPr>
          </a:p>
        </p:txBody>
      </p:sp>
      <p:pic>
        <p:nvPicPr>
          <p:cNvPr id="10" name="Picture 9">
            <a:extLst>
              <a:ext uri="{FF2B5EF4-FFF2-40B4-BE49-F238E27FC236}">
                <a16:creationId xmlns:a16="http://schemas.microsoft.com/office/drawing/2014/main" id="{3376D85D-72D8-3B28-AFDC-EBDFE2AE6A62}"/>
              </a:ext>
            </a:extLst>
          </p:cNvPr>
          <p:cNvPicPr>
            <a:picLocks noChangeAspect="1"/>
          </p:cNvPicPr>
          <p:nvPr/>
        </p:nvPicPr>
        <p:blipFill>
          <a:blip r:embed="rId3"/>
          <a:stretch>
            <a:fillRect/>
          </a:stretch>
        </p:blipFill>
        <p:spPr>
          <a:xfrm>
            <a:off x="510179" y="2693686"/>
            <a:ext cx="5981700" cy="3987800"/>
          </a:xfrm>
          <a:prstGeom prst="rect">
            <a:avLst/>
          </a:prstGeom>
        </p:spPr>
      </p:pic>
      <p:pic>
        <p:nvPicPr>
          <p:cNvPr id="11" name="Picture 2" descr="Myotis escalerai | UNEP/EUROBATS">
            <a:extLst>
              <a:ext uri="{FF2B5EF4-FFF2-40B4-BE49-F238E27FC236}">
                <a16:creationId xmlns:a16="http://schemas.microsoft.com/office/drawing/2014/main" id="{BB81B9A4-9DAF-BD93-542E-B6686F0DC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863" y="951937"/>
            <a:ext cx="2455168" cy="163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25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7,055 Madagascar Illustrations &amp; Clip Art - iStock">
            <a:extLst>
              <a:ext uri="{FF2B5EF4-FFF2-40B4-BE49-F238E27FC236}">
                <a16:creationId xmlns:a16="http://schemas.microsoft.com/office/drawing/2014/main" id="{07E1F1B3-5951-0B31-43C8-F4E7AD7A3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248" y="1006278"/>
            <a:ext cx="1597679" cy="31344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3" name="Rectangle 2"/>
          <p:cNvSpPr/>
          <p:nvPr/>
        </p:nvSpPr>
        <p:spPr>
          <a:xfrm>
            <a:off x="382142" y="1377637"/>
            <a:ext cx="5807826" cy="1200329"/>
          </a:xfrm>
          <a:prstGeom prst="rect">
            <a:avLst/>
          </a:prstGeom>
        </p:spPr>
        <p:txBody>
          <a:bodyPr wrap="square">
            <a:spAutoFit/>
          </a:bodyPr>
          <a:lstStyle/>
          <a:p>
            <a:pPr marL="342900" indent="-342900">
              <a:buFont typeface="Arial"/>
              <a:buChar char="•"/>
            </a:pPr>
            <a:r>
              <a:rPr lang="en-GB" i="1" dirty="0">
                <a:latin typeface="Bookman Old Style" panose="02050604050505020204" pitchFamily="18" charset="0"/>
              </a:rPr>
              <a:t>Hyphaene coriacea </a:t>
            </a:r>
            <a:r>
              <a:rPr lang="mr-IN" dirty="0">
                <a:latin typeface="Bookman Old Style" panose="02050604050505020204" pitchFamily="18" charset="0"/>
              </a:rPr>
              <a:t>–</a:t>
            </a:r>
            <a:r>
              <a:rPr lang="en-GB" dirty="0">
                <a:latin typeface="Bookman Old Style" panose="02050604050505020204" pitchFamily="18" charset="0"/>
              </a:rPr>
              <a:t> a Malagasy palm (Mendez et al. in prep)</a:t>
            </a:r>
          </a:p>
          <a:p>
            <a:pPr marL="342900" indent="-342900">
              <a:buFont typeface="Arial"/>
              <a:buChar char="•"/>
            </a:pPr>
            <a:r>
              <a:rPr lang="en-GB" dirty="0">
                <a:latin typeface="Bookman Old Style" panose="02050604050505020204" pitchFamily="18" charset="0"/>
              </a:rPr>
              <a:t>We will run </a:t>
            </a:r>
            <a:r>
              <a:rPr lang="en-GB" dirty="0" err="1">
                <a:latin typeface="Bookman Old Style" panose="02050604050505020204" pitchFamily="18" charset="0"/>
              </a:rPr>
              <a:t>denovo_map</a:t>
            </a:r>
            <a:r>
              <a:rPr lang="en-GB" dirty="0">
                <a:latin typeface="Bookman Old Style" panose="02050604050505020204" pitchFamily="18" charset="0"/>
              </a:rPr>
              <a:t> on some samples so you can see how to process data in Stacks</a:t>
            </a:r>
          </a:p>
        </p:txBody>
      </p:sp>
      <p:sp>
        <p:nvSpPr>
          <p:cNvPr id="9" name="Title 1">
            <a:extLst>
              <a:ext uri="{FF2B5EF4-FFF2-40B4-BE49-F238E27FC236}">
                <a16:creationId xmlns:a16="http://schemas.microsoft.com/office/drawing/2014/main" id="{FB5C75F6-2319-6D58-9B2D-BFDA7E74352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solidFill>
                  <a:schemeClr val="accent1"/>
                </a:solidFill>
                <a:latin typeface="Bookman Old Style" panose="02050604050505020204" pitchFamily="18" charset="0"/>
              </a:rPr>
              <a:t>denovo_map</a:t>
            </a:r>
            <a:endParaRPr lang="en-US" dirty="0">
              <a:solidFill>
                <a:schemeClr val="accent1"/>
              </a:solidFill>
              <a:latin typeface="Bookman Old Style" panose="02050604050505020204" pitchFamily="18" charset="0"/>
            </a:endParaRPr>
          </a:p>
        </p:txBody>
      </p:sp>
      <p:sp>
        <p:nvSpPr>
          <p:cNvPr id="10" name="Rectangle 9">
            <a:extLst>
              <a:ext uri="{FF2B5EF4-FFF2-40B4-BE49-F238E27FC236}">
                <a16:creationId xmlns:a16="http://schemas.microsoft.com/office/drawing/2014/main" id="{A0F974D5-A3F1-350B-B358-333E9E1ED309}"/>
              </a:ext>
            </a:extLst>
          </p:cNvPr>
          <p:cNvSpPr/>
          <p:nvPr/>
        </p:nvSpPr>
        <p:spPr>
          <a:xfrm>
            <a:off x="7261725" y="1784353"/>
            <a:ext cx="626724" cy="729849"/>
          </a:xfrm>
          <a:prstGeom prst="rect">
            <a:avLst/>
          </a:prstGeom>
          <a:gradFill>
            <a:gsLst>
              <a:gs pos="0">
                <a:schemeClr val="accent1">
                  <a:tint val="100000"/>
                  <a:shade val="100000"/>
                  <a:satMod val="130000"/>
                  <a:alpha val="46989"/>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6">
            <a:extLst>
              <a:ext uri="{FF2B5EF4-FFF2-40B4-BE49-F238E27FC236}">
                <a16:creationId xmlns:a16="http://schemas.microsoft.com/office/drawing/2014/main" id="{8F891AC2-9CC3-D52D-7F4D-84F6AB96A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920" y="2938409"/>
            <a:ext cx="4570269" cy="3427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160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E97AE4-9516-E45D-0F18-C95E8732E7D6}"/>
              </a:ext>
            </a:extLst>
          </p:cNvPr>
          <p:cNvPicPr>
            <a:picLocks noChangeAspect="1"/>
          </p:cNvPicPr>
          <p:nvPr/>
        </p:nvPicPr>
        <p:blipFill>
          <a:blip r:embed="rId3"/>
          <a:stretch>
            <a:fillRect/>
          </a:stretch>
        </p:blipFill>
        <p:spPr>
          <a:xfrm>
            <a:off x="6016231" y="1166302"/>
            <a:ext cx="2557683" cy="2823328"/>
          </a:xfrm>
          <a:prstGeom prst="rect">
            <a:avLst/>
          </a:prstGeom>
        </p:spPr>
      </p:pic>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3" name="Rectangle 2"/>
          <p:cNvSpPr/>
          <p:nvPr/>
        </p:nvSpPr>
        <p:spPr>
          <a:xfrm>
            <a:off x="382142" y="1377637"/>
            <a:ext cx="5807826" cy="1200329"/>
          </a:xfrm>
          <a:prstGeom prst="rect">
            <a:avLst/>
          </a:prstGeom>
        </p:spPr>
        <p:txBody>
          <a:bodyPr wrap="square">
            <a:spAutoFit/>
          </a:bodyPr>
          <a:lstStyle/>
          <a:p>
            <a:pPr marL="342900" indent="-342900">
              <a:buFont typeface="Arial"/>
              <a:buChar char="•"/>
            </a:pPr>
            <a:r>
              <a:rPr lang="en-GB" i="1" dirty="0" err="1">
                <a:latin typeface="Bookman Old Style" panose="02050604050505020204" pitchFamily="18" charset="0"/>
              </a:rPr>
              <a:t>Leptopelis</a:t>
            </a:r>
            <a:r>
              <a:rPr lang="en-GB" i="1" dirty="0">
                <a:latin typeface="Bookman Old Style" panose="02050604050505020204" pitchFamily="18" charset="0"/>
              </a:rPr>
              <a:t> </a:t>
            </a:r>
            <a:r>
              <a:rPr lang="en-GB" i="1" dirty="0" err="1">
                <a:latin typeface="Bookman Old Style" panose="02050604050505020204" pitchFamily="18" charset="0"/>
              </a:rPr>
              <a:t>flavomaculatus</a:t>
            </a:r>
            <a:r>
              <a:rPr lang="en-GB" i="1" dirty="0">
                <a:latin typeface="Bookman Old Style" panose="02050604050505020204" pitchFamily="18" charset="0"/>
              </a:rPr>
              <a:t> </a:t>
            </a:r>
            <a:r>
              <a:rPr lang="mr-IN" dirty="0">
                <a:latin typeface="Bookman Old Style" panose="02050604050505020204" pitchFamily="18" charset="0"/>
              </a:rPr>
              <a:t>–</a:t>
            </a:r>
            <a:r>
              <a:rPr lang="en-GB" dirty="0">
                <a:latin typeface="Bookman Old Style" panose="02050604050505020204" pitchFamily="18" charset="0"/>
              </a:rPr>
              <a:t> an East African treefrog (Barratt et al. 2018)</a:t>
            </a:r>
          </a:p>
          <a:p>
            <a:pPr marL="342900" indent="-342900">
              <a:buFont typeface="Arial"/>
              <a:buChar char="•"/>
            </a:pPr>
            <a:r>
              <a:rPr lang="en-GB" dirty="0">
                <a:latin typeface="Bookman Old Style" panose="02050604050505020204" pitchFamily="18" charset="0"/>
              </a:rPr>
              <a:t>We will look at pop structure, phylogeny and genetic diversity (and FST)</a:t>
            </a:r>
          </a:p>
        </p:txBody>
      </p:sp>
      <p:sp>
        <p:nvSpPr>
          <p:cNvPr id="9" name="Title 1">
            <a:extLst>
              <a:ext uri="{FF2B5EF4-FFF2-40B4-BE49-F238E27FC236}">
                <a16:creationId xmlns:a16="http://schemas.microsoft.com/office/drawing/2014/main" id="{FB5C75F6-2319-6D58-9B2D-BFDA7E74352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Downstream analyses</a:t>
            </a:r>
          </a:p>
        </p:txBody>
      </p:sp>
      <p:sp>
        <p:nvSpPr>
          <p:cNvPr id="6" name="Rectangle 5">
            <a:extLst>
              <a:ext uri="{FF2B5EF4-FFF2-40B4-BE49-F238E27FC236}">
                <a16:creationId xmlns:a16="http://schemas.microsoft.com/office/drawing/2014/main" id="{FCE4C641-A7E0-70CD-B98E-3A92DA9EF513}"/>
              </a:ext>
            </a:extLst>
          </p:cNvPr>
          <p:cNvSpPr/>
          <p:nvPr/>
        </p:nvSpPr>
        <p:spPr>
          <a:xfrm>
            <a:off x="7565458" y="2577966"/>
            <a:ext cx="377209" cy="831550"/>
          </a:xfrm>
          <a:prstGeom prst="rect">
            <a:avLst/>
          </a:prstGeom>
          <a:gradFill>
            <a:gsLst>
              <a:gs pos="0">
                <a:schemeClr val="accent1">
                  <a:tint val="100000"/>
                  <a:shade val="100000"/>
                  <a:satMod val="130000"/>
                  <a:alpha val="38966"/>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4" descr="Leptopelis flavomaculatus | Another image of the Yellow-spot… | Flickr">
            <a:extLst>
              <a:ext uri="{FF2B5EF4-FFF2-40B4-BE49-F238E27FC236}">
                <a16:creationId xmlns:a16="http://schemas.microsoft.com/office/drawing/2014/main" id="{8B3FD327-E418-2547-1331-6DCBDA49F6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29" t="13941" r="10562" b="20088"/>
          <a:stretch/>
        </p:blipFill>
        <p:spPr bwMode="auto">
          <a:xfrm>
            <a:off x="901306" y="2922778"/>
            <a:ext cx="4789252" cy="336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44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25" name="Rectangle 24"/>
          <p:cNvSpPr/>
          <p:nvPr/>
        </p:nvSpPr>
        <p:spPr>
          <a:xfrm>
            <a:off x="336159" y="1417638"/>
            <a:ext cx="8807841" cy="5632311"/>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Shell scripts let you send your jobs to the HPC cluster</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Usually one script per individual task, though you can make special scripts which will submit multiple jobs in sequence</a:t>
            </a:r>
          </a:p>
          <a:p>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I have a main script header which I edit for each individual job:</a:t>
            </a:r>
          </a:p>
          <a:p>
            <a:pPr marL="800100" lvl="1" indent="-342900">
              <a:buFont typeface="Arial"/>
              <a:buChar char="•"/>
            </a:pPr>
            <a:r>
              <a:rPr lang="en-US" sz="2000" dirty="0">
                <a:latin typeface="Bookman Old Style" panose="02050604050505020204" pitchFamily="18" charset="0"/>
              </a:rPr>
              <a:t>Job name</a:t>
            </a:r>
          </a:p>
          <a:p>
            <a:pPr marL="800100" lvl="1" indent="-342900">
              <a:buFont typeface="Arial"/>
              <a:buChar char="•"/>
            </a:pPr>
            <a:r>
              <a:rPr lang="en-US" sz="2000" dirty="0">
                <a:latin typeface="Bookman Old Style" panose="02050604050505020204" pitchFamily="18" charset="0"/>
              </a:rPr>
              <a:t>Notifications (starts, ends, aborts, pauses etc.) and email address where to send them</a:t>
            </a:r>
          </a:p>
          <a:p>
            <a:pPr marL="800100" lvl="1" indent="-342900">
              <a:buFont typeface="Arial"/>
              <a:buChar char="•"/>
            </a:pPr>
            <a:r>
              <a:rPr lang="en-US" sz="2000" dirty="0" err="1">
                <a:latin typeface="Bookman Old Style" panose="02050604050505020204" pitchFamily="18" charset="0"/>
              </a:rPr>
              <a:t>Input/Output</a:t>
            </a:r>
            <a:r>
              <a:rPr lang="en-US" sz="2000" dirty="0">
                <a:latin typeface="Bookman Old Style" panose="02050604050505020204" pitchFamily="18" charset="0"/>
              </a:rPr>
              <a:t> directories and where to place job </a:t>
            </a:r>
            <a:r>
              <a:rPr lang="en-US" sz="2000" dirty="0" err="1">
                <a:latin typeface="Bookman Old Style" panose="02050604050505020204" pitchFamily="18" charset="0"/>
              </a:rPr>
              <a:t>logfile</a:t>
            </a:r>
            <a:endParaRPr lang="en-US" sz="2000" dirty="0">
              <a:latin typeface="Bookman Old Style" panose="02050604050505020204" pitchFamily="18" charset="0"/>
            </a:endParaRPr>
          </a:p>
          <a:p>
            <a:pPr marL="800100" lvl="1" indent="-342900">
              <a:buFont typeface="Arial"/>
              <a:buChar char="•"/>
            </a:pPr>
            <a:r>
              <a:rPr lang="en-US" sz="2000" dirty="0">
                <a:latin typeface="Bookman Old Style" panose="02050604050505020204" pitchFamily="18" charset="0"/>
              </a:rPr>
              <a:t>Requirements </a:t>
            </a:r>
            <a:r>
              <a:rPr lang="mr-IN" sz="2000" dirty="0">
                <a:latin typeface="Bookman Old Style" panose="02050604050505020204" pitchFamily="18" charset="0"/>
              </a:rPr>
              <a:t>–</a:t>
            </a:r>
            <a:r>
              <a:rPr lang="en-US" sz="2000" dirty="0">
                <a:latin typeface="Bookman Old Style" panose="02050604050505020204" pitchFamily="18" charset="0"/>
              </a:rPr>
              <a:t> processors needed, amount of memory per processor and runtime (used for </a:t>
            </a:r>
            <a:r>
              <a:rPr lang="en-US" sz="2000" dirty="0" err="1">
                <a:latin typeface="Bookman Old Style" panose="02050604050505020204" pitchFamily="18" charset="0"/>
              </a:rPr>
              <a:t>queueing</a:t>
            </a:r>
            <a:r>
              <a:rPr lang="en-US" sz="2000" dirty="0">
                <a:latin typeface="Bookman Old Style" panose="02050604050505020204" pitchFamily="18" charset="0"/>
              </a:rPr>
              <a:t>)</a:t>
            </a:r>
          </a:p>
          <a:p>
            <a:pPr marL="800100" lvl="1" indent="-342900">
              <a:buFont typeface="Arial"/>
              <a:buChar char="•"/>
            </a:pPr>
            <a:endParaRPr lang="en-US" sz="2000" dirty="0">
              <a:latin typeface="Bookman Old Style" panose="02050604050505020204" pitchFamily="18" charset="0"/>
            </a:endParaRPr>
          </a:p>
          <a:p>
            <a:pPr marL="800100" lvl="1" indent="-342900">
              <a:buFont typeface="Arial"/>
              <a:buChar char="•"/>
            </a:pPr>
            <a:r>
              <a:rPr lang="en-US" sz="2000" dirty="0">
                <a:latin typeface="Bookman Old Style" panose="02050604050505020204" pitchFamily="18" charset="0"/>
              </a:rPr>
              <a:t>Followed by the main lines of code </a:t>
            </a:r>
            <a:r>
              <a:rPr lang="mr-IN" sz="2000" dirty="0">
                <a:latin typeface="Bookman Old Style" panose="02050604050505020204" pitchFamily="18" charset="0"/>
              </a:rPr>
              <a:t>–</a:t>
            </a:r>
            <a:r>
              <a:rPr lang="en-US" sz="2000" dirty="0">
                <a:latin typeface="Bookman Old Style" panose="02050604050505020204" pitchFamily="18" charset="0"/>
              </a:rPr>
              <a:t> load programs/environments and relevant instructions </a:t>
            </a:r>
          </a:p>
          <a:p>
            <a:pPr marL="800100" lvl="1" indent="-342900">
              <a:buFont typeface="Arial"/>
              <a:buChar char="•"/>
            </a:pPr>
            <a:endParaRPr lang="en-US" sz="2000" dirty="0">
              <a:latin typeface="Bookman Old Style" panose="02050604050505020204" pitchFamily="18" charset="0"/>
            </a:endParaRPr>
          </a:p>
          <a:p>
            <a:pPr marL="800100" lvl="1" indent="-342900">
              <a:buFont typeface="Arial"/>
              <a:buChar char="•"/>
            </a:pPr>
            <a:endParaRPr lang="en-US" sz="2000" dirty="0">
              <a:latin typeface="Bookman Old Style" panose="02050604050505020204" pitchFamily="18" charset="0"/>
            </a:endParaRPr>
          </a:p>
          <a:p>
            <a:pPr marL="342900" indent="-342900">
              <a:buFont typeface="Wingdings" charset="2"/>
              <a:buChar char="Ø"/>
            </a:pPr>
            <a:endParaRPr lang="en-US" sz="2000" dirty="0">
              <a:latin typeface="Bookman Old Style" panose="02050604050505020204" pitchFamily="18" charset="0"/>
            </a:endParaRPr>
          </a:p>
        </p:txBody>
      </p:sp>
      <p:sp>
        <p:nvSpPr>
          <p:cNvPr id="7" name="Title 1">
            <a:extLst>
              <a:ext uri="{FF2B5EF4-FFF2-40B4-BE49-F238E27FC236}">
                <a16:creationId xmlns:a16="http://schemas.microsoft.com/office/drawing/2014/main" id="{ECA08BBB-3570-1CF5-BA92-EF793CCAABB8}"/>
              </a:ext>
            </a:extLst>
          </p:cNvPr>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Shell scripts for job submission</a:t>
            </a:r>
          </a:p>
        </p:txBody>
      </p:sp>
    </p:spTree>
    <p:extLst>
      <p:ext uri="{BB962C8B-B14F-4D97-AF65-F5344CB8AC3E}">
        <p14:creationId xmlns:p14="http://schemas.microsoft.com/office/powerpoint/2010/main" val="144581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4" end="4"/>
                                            </p:txEl>
                                          </p:spTgt>
                                        </p:tgtEl>
                                        <p:attrNameLst>
                                          <p:attrName>style.visibility</p:attrName>
                                        </p:attrNameLst>
                                      </p:cBhvr>
                                      <p:to>
                                        <p:strVal val="visible"/>
                                      </p:to>
                                    </p:set>
                                    <p:animEffect transition="in" filter="fade">
                                      <p:cBhvr>
                                        <p:cTn id="7" dur="500"/>
                                        <p:tgtEl>
                                          <p:spTgt spid="2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5" end="5"/>
                                            </p:txEl>
                                          </p:spTgt>
                                        </p:tgtEl>
                                        <p:attrNameLst>
                                          <p:attrName>style.visibility</p:attrName>
                                        </p:attrNameLst>
                                      </p:cBhvr>
                                      <p:to>
                                        <p:strVal val="visible"/>
                                      </p:to>
                                    </p:set>
                                    <p:animEffect transition="in" filter="fade">
                                      <p:cBhvr>
                                        <p:cTn id="10" dur="500"/>
                                        <p:tgtEl>
                                          <p:spTgt spid="2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xEl>
                                              <p:pRg st="6" end="6"/>
                                            </p:txEl>
                                          </p:spTgt>
                                        </p:tgtEl>
                                        <p:attrNameLst>
                                          <p:attrName>style.visibility</p:attrName>
                                        </p:attrNameLst>
                                      </p:cBhvr>
                                      <p:to>
                                        <p:strVal val="visible"/>
                                      </p:to>
                                    </p:set>
                                    <p:animEffect transition="in" filter="fade">
                                      <p:cBhvr>
                                        <p:cTn id="13" dur="500"/>
                                        <p:tgtEl>
                                          <p:spTgt spid="2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xEl>
                                              <p:pRg st="7" end="7"/>
                                            </p:txEl>
                                          </p:spTgt>
                                        </p:tgtEl>
                                        <p:attrNameLst>
                                          <p:attrName>style.visibility</p:attrName>
                                        </p:attrNameLst>
                                      </p:cBhvr>
                                      <p:to>
                                        <p:strVal val="visible"/>
                                      </p:to>
                                    </p:set>
                                    <p:animEffect transition="in" filter="fade">
                                      <p:cBhvr>
                                        <p:cTn id="16" dur="500"/>
                                        <p:tgtEl>
                                          <p:spTgt spid="2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xEl>
                                              <p:pRg st="8" end="8"/>
                                            </p:txEl>
                                          </p:spTgt>
                                        </p:tgtEl>
                                        <p:attrNameLst>
                                          <p:attrName>style.visibility</p:attrName>
                                        </p:attrNameLst>
                                      </p:cBhvr>
                                      <p:to>
                                        <p:strVal val="visible"/>
                                      </p:to>
                                    </p:set>
                                    <p:animEffect transition="in" filter="fade">
                                      <p:cBhvr>
                                        <p:cTn id="19" dur="500"/>
                                        <p:tgtEl>
                                          <p:spTgt spid="25">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10" end="10"/>
                                            </p:txEl>
                                          </p:spTgt>
                                        </p:tgtEl>
                                        <p:attrNameLst>
                                          <p:attrName>style.visibility</p:attrName>
                                        </p:attrNameLst>
                                      </p:cBhvr>
                                      <p:to>
                                        <p:strVal val="visible"/>
                                      </p:to>
                                    </p:set>
                                    <p:animEffect transition="in" filter="fade">
                                      <p:cBhvr>
                                        <p:cTn id="24" dur="500"/>
                                        <p:tgtEl>
                                          <p:spTgt spid="2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Shell scripts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BABB0663-F010-5687-2338-2E03748D5579}"/>
              </a:ext>
            </a:extLst>
          </p:cNvPr>
          <p:cNvPicPr>
            <a:picLocks noChangeAspect="1"/>
          </p:cNvPicPr>
          <p:nvPr/>
        </p:nvPicPr>
        <p:blipFill>
          <a:blip r:embed="rId3"/>
          <a:stretch>
            <a:fillRect/>
          </a:stretch>
        </p:blipFill>
        <p:spPr>
          <a:xfrm>
            <a:off x="319420" y="1220851"/>
            <a:ext cx="8321252" cy="4092294"/>
          </a:xfrm>
          <a:prstGeom prst="rect">
            <a:avLst/>
          </a:prstGeom>
        </p:spPr>
      </p:pic>
    </p:spTree>
    <p:extLst>
      <p:ext uri="{BB962C8B-B14F-4D97-AF65-F5344CB8AC3E}">
        <p14:creationId xmlns:p14="http://schemas.microsoft.com/office/powerpoint/2010/main" val="612011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731" cy="338554"/>
          </a:xfrm>
          <a:prstGeom prst="rect">
            <a:avLst/>
          </a:prstGeom>
          <a:noFill/>
        </p:spPr>
        <p:txBody>
          <a:bodyPr wrap="none" rtlCol="0">
            <a:spAutoFit/>
          </a:bodyPr>
          <a:lstStyle/>
          <a:p>
            <a:endParaRPr lang="en-US" sz="1600" dirty="0"/>
          </a:p>
        </p:txBody>
      </p:sp>
      <p:sp>
        <p:nvSpPr>
          <p:cNvPr id="7" name="Rectangle 6"/>
          <p:cNvSpPr/>
          <p:nvPr/>
        </p:nvSpPr>
        <p:spPr>
          <a:xfrm>
            <a:off x="302657" y="1563504"/>
            <a:ext cx="2106295" cy="338554"/>
          </a:xfrm>
          <a:prstGeom prst="rect">
            <a:avLst/>
          </a:prstGeom>
        </p:spPr>
        <p:txBody>
          <a:bodyPr wrap="square">
            <a:spAutoFit/>
          </a:bodyPr>
          <a:lstStyle/>
          <a:p>
            <a:endParaRPr lang="en-GB" sz="1600" dirty="0">
              <a:latin typeface="Bookman Old Style" panose="02050604050505020204" pitchFamily="18" charset="0"/>
            </a:endParaRPr>
          </a:p>
        </p:txBody>
      </p:sp>
      <p:sp>
        <p:nvSpPr>
          <p:cNvPr id="8" name="Rounded Rectangle 7"/>
          <p:cNvSpPr/>
          <p:nvPr/>
        </p:nvSpPr>
        <p:spPr>
          <a:xfrm>
            <a:off x="221628"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9" name="Rectangle 8"/>
          <p:cNvSpPr/>
          <p:nvPr/>
        </p:nvSpPr>
        <p:spPr>
          <a:xfrm>
            <a:off x="582662" y="1501891"/>
            <a:ext cx="2695255" cy="338554"/>
          </a:xfrm>
          <a:prstGeom prst="rect">
            <a:avLst/>
          </a:prstGeom>
        </p:spPr>
        <p:txBody>
          <a:bodyPr wrap="square">
            <a:spAutoFit/>
          </a:bodyPr>
          <a:lstStyle/>
          <a:p>
            <a:r>
              <a:rPr lang="en-GB" sz="1600" dirty="0" err="1">
                <a:latin typeface="Bookman Old Style" panose="02050604050505020204" pitchFamily="18" charset="0"/>
              </a:rPr>
              <a:t>process_radtags</a:t>
            </a:r>
            <a:endParaRPr lang="en-GB" sz="1600" dirty="0">
              <a:latin typeface="Bookman Old Style" panose="02050604050505020204" pitchFamily="18" charset="0"/>
            </a:endParaRPr>
          </a:p>
        </p:txBody>
      </p:sp>
      <p:sp>
        <p:nvSpPr>
          <p:cNvPr id="11" name="Rectangle 10"/>
          <p:cNvSpPr/>
          <p:nvPr/>
        </p:nvSpPr>
        <p:spPr>
          <a:xfrm>
            <a:off x="764591" y="2476701"/>
            <a:ext cx="2106295" cy="338554"/>
          </a:xfrm>
          <a:prstGeom prst="rect">
            <a:avLst/>
          </a:prstGeom>
        </p:spPr>
        <p:txBody>
          <a:bodyPr wrap="square">
            <a:spAutoFit/>
          </a:bodyPr>
          <a:lstStyle/>
          <a:p>
            <a:endParaRPr lang="en-GB" sz="1600" dirty="0">
              <a:latin typeface="Bookman Old Style" panose="02050604050505020204" pitchFamily="18" charset="0"/>
            </a:endParaRPr>
          </a:p>
        </p:txBody>
      </p:sp>
      <p:sp>
        <p:nvSpPr>
          <p:cNvPr id="12" name="Rectangle 11"/>
          <p:cNvSpPr/>
          <p:nvPr/>
        </p:nvSpPr>
        <p:spPr>
          <a:xfrm>
            <a:off x="999840" y="2493649"/>
            <a:ext cx="2547294" cy="338554"/>
          </a:xfrm>
          <a:prstGeom prst="rect">
            <a:avLst/>
          </a:prstGeom>
        </p:spPr>
        <p:txBody>
          <a:bodyPr wrap="square">
            <a:spAutoFit/>
          </a:bodyPr>
          <a:lstStyle/>
          <a:p>
            <a:r>
              <a:rPr lang="en-GB" sz="1600" dirty="0" err="1">
                <a:latin typeface="Bookman Old Style" panose="02050604050505020204" pitchFamily="18" charset="0"/>
              </a:rPr>
              <a:t>ustacks</a:t>
            </a:r>
            <a:endParaRPr lang="en-GB" sz="1600" dirty="0">
              <a:latin typeface="Bookman Old Style" panose="02050604050505020204" pitchFamily="18" charset="0"/>
            </a:endParaRPr>
          </a:p>
        </p:txBody>
      </p:sp>
      <p:sp>
        <p:nvSpPr>
          <p:cNvPr id="13" name="Rounded Rectangle 12"/>
          <p:cNvSpPr/>
          <p:nvPr/>
        </p:nvSpPr>
        <p:spPr>
          <a:xfrm>
            <a:off x="256907"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15" name="Rectangle 14"/>
          <p:cNvSpPr/>
          <p:nvPr/>
        </p:nvSpPr>
        <p:spPr>
          <a:xfrm>
            <a:off x="962456" y="3445685"/>
            <a:ext cx="1446496" cy="338554"/>
          </a:xfrm>
          <a:prstGeom prst="rect">
            <a:avLst/>
          </a:prstGeom>
        </p:spPr>
        <p:txBody>
          <a:bodyPr wrap="square">
            <a:spAutoFit/>
          </a:bodyPr>
          <a:lstStyle/>
          <a:p>
            <a:r>
              <a:rPr lang="en-GB" sz="1600" dirty="0" err="1">
                <a:latin typeface="Bookman Old Style" panose="02050604050505020204" pitchFamily="18" charset="0"/>
              </a:rPr>
              <a:t>cstacks</a:t>
            </a:r>
            <a:endParaRPr lang="en-GB" sz="1600" dirty="0">
              <a:latin typeface="Bookman Old Style" panose="02050604050505020204" pitchFamily="18" charset="0"/>
            </a:endParaRPr>
          </a:p>
        </p:txBody>
      </p:sp>
      <p:sp>
        <p:nvSpPr>
          <p:cNvPr id="18" name="Rectangle 17"/>
          <p:cNvSpPr/>
          <p:nvPr/>
        </p:nvSpPr>
        <p:spPr>
          <a:xfrm>
            <a:off x="988722" y="4457305"/>
            <a:ext cx="1305636" cy="338554"/>
          </a:xfrm>
          <a:prstGeom prst="rect">
            <a:avLst/>
          </a:prstGeom>
        </p:spPr>
        <p:txBody>
          <a:bodyPr wrap="square">
            <a:spAutoFit/>
          </a:bodyPr>
          <a:lstStyle/>
          <a:p>
            <a:r>
              <a:rPr lang="en-GB" sz="1600" dirty="0" err="1">
                <a:latin typeface="Bookman Old Style" panose="02050604050505020204" pitchFamily="18" charset="0"/>
              </a:rPr>
              <a:t>sstacks</a:t>
            </a:r>
            <a:endParaRPr lang="en-GB" sz="1600" dirty="0">
              <a:latin typeface="Bookman Old Style" panose="02050604050505020204" pitchFamily="18" charset="0"/>
            </a:endParaRPr>
          </a:p>
        </p:txBody>
      </p:sp>
      <p:sp>
        <p:nvSpPr>
          <p:cNvPr id="21" name="Rectangle 20"/>
          <p:cNvSpPr/>
          <p:nvPr/>
        </p:nvSpPr>
        <p:spPr>
          <a:xfrm>
            <a:off x="764591" y="5480638"/>
            <a:ext cx="2547294" cy="338554"/>
          </a:xfrm>
          <a:prstGeom prst="rect">
            <a:avLst/>
          </a:prstGeom>
        </p:spPr>
        <p:txBody>
          <a:bodyPr wrap="square">
            <a:spAutoFit/>
          </a:bodyPr>
          <a:lstStyle/>
          <a:p>
            <a:r>
              <a:rPr lang="en-GB" sz="1600" dirty="0">
                <a:latin typeface="Bookman Old Style" panose="02050604050505020204" pitchFamily="18" charset="0"/>
              </a:rPr>
              <a:t>populations</a:t>
            </a:r>
          </a:p>
        </p:txBody>
      </p:sp>
      <p:sp>
        <p:nvSpPr>
          <p:cNvPr id="3" name="Rectangle 2"/>
          <p:cNvSpPr/>
          <p:nvPr/>
        </p:nvSpPr>
        <p:spPr>
          <a:xfrm>
            <a:off x="3395025" y="1353242"/>
            <a:ext cx="5613865" cy="830997"/>
          </a:xfrm>
          <a:prstGeom prst="rect">
            <a:avLst/>
          </a:prstGeom>
        </p:spPr>
        <p:txBody>
          <a:bodyPr wrap="square">
            <a:spAutoFit/>
          </a:bodyPr>
          <a:lstStyle/>
          <a:p>
            <a:r>
              <a:rPr lang="en-GB" sz="1600" dirty="0" err="1">
                <a:latin typeface="Bookman Old Style" panose="02050604050505020204" pitchFamily="18" charset="0"/>
              </a:rPr>
              <a:t>Demultiplex</a:t>
            </a:r>
            <a:r>
              <a:rPr lang="en-GB" sz="1600" dirty="0">
                <a:latin typeface="Bookman Old Style" panose="02050604050505020204" pitchFamily="18" charset="0"/>
              </a:rPr>
              <a:t> (all data) </a:t>
            </a:r>
            <a:r>
              <a:rPr lang="mr-IN" sz="1600" dirty="0">
                <a:latin typeface="Bookman Old Style" panose="02050604050505020204" pitchFamily="18" charset="0"/>
              </a:rPr>
              <a:t>–</a:t>
            </a:r>
            <a:r>
              <a:rPr lang="en-GB" sz="1600" dirty="0">
                <a:latin typeface="Bookman Old Style" panose="02050604050505020204" pitchFamily="18" charset="0"/>
              </a:rPr>
              <a:t> feed in adapter barcodes to get *.</a:t>
            </a:r>
            <a:r>
              <a:rPr lang="en-GB" sz="1600" dirty="0" err="1">
                <a:latin typeface="Bookman Old Style" panose="02050604050505020204" pitchFamily="18" charset="0"/>
              </a:rPr>
              <a:t>fq.gz</a:t>
            </a:r>
            <a:r>
              <a:rPr lang="en-GB" sz="1600" dirty="0">
                <a:latin typeface="Bookman Old Style" panose="02050604050505020204" pitchFamily="18" charset="0"/>
              </a:rPr>
              <a:t> file per individual (only run once per dataset)		</a:t>
            </a:r>
          </a:p>
        </p:txBody>
      </p:sp>
      <p:sp>
        <p:nvSpPr>
          <p:cNvPr id="23" name="Rectangle 22"/>
          <p:cNvSpPr/>
          <p:nvPr/>
        </p:nvSpPr>
        <p:spPr>
          <a:xfrm>
            <a:off x="3365391" y="2403207"/>
            <a:ext cx="5421757" cy="830997"/>
          </a:xfrm>
          <a:prstGeom prst="rect">
            <a:avLst/>
          </a:prstGeom>
        </p:spPr>
        <p:txBody>
          <a:bodyPr wrap="square">
            <a:spAutoFit/>
          </a:bodyPr>
          <a:lstStyle/>
          <a:p>
            <a:r>
              <a:rPr lang="en-GB" sz="1600" dirty="0">
                <a:latin typeface="Bookman Old Style" panose="02050604050505020204" pitchFamily="18" charset="0"/>
              </a:rPr>
              <a:t>Make “stacks” of common sequences in each individual file </a:t>
            </a:r>
            <a:r>
              <a:rPr lang="mr-IN" sz="1600" dirty="0">
                <a:latin typeface="Bookman Old Style" panose="02050604050505020204" pitchFamily="18" charset="0"/>
              </a:rPr>
              <a:t>–</a:t>
            </a:r>
            <a:r>
              <a:rPr lang="en-GB" sz="1600" dirty="0">
                <a:latin typeface="Bookman Old Style" panose="02050604050505020204" pitchFamily="18" charset="0"/>
              </a:rPr>
              <a:t> this module is run for each individual sample 	</a:t>
            </a:r>
          </a:p>
        </p:txBody>
      </p:sp>
      <p:sp>
        <p:nvSpPr>
          <p:cNvPr id="24" name="Rectangle 23"/>
          <p:cNvSpPr/>
          <p:nvPr/>
        </p:nvSpPr>
        <p:spPr>
          <a:xfrm>
            <a:off x="3387727" y="4235457"/>
            <a:ext cx="5392123" cy="830997"/>
          </a:xfrm>
          <a:prstGeom prst="rect">
            <a:avLst/>
          </a:prstGeom>
        </p:spPr>
        <p:txBody>
          <a:bodyPr wrap="square">
            <a:spAutoFit/>
          </a:bodyPr>
          <a:lstStyle/>
          <a:p>
            <a:r>
              <a:rPr lang="en-GB" sz="1600" dirty="0">
                <a:latin typeface="Bookman Old Style" panose="02050604050505020204" pitchFamily="18" charset="0"/>
              </a:rPr>
              <a:t>Match stacks in each individual to the library catalogue </a:t>
            </a:r>
            <a:r>
              <a:rPr lang="mr-IN" sz="1600" dirty="0">
                <a:latin typeface="Bookman Old Style" panose="02050604050505020204" pitchFamily="18" charset="0"/>
              </a:rPr>
              <a:t>–</a:t>
            </a:r>
            <a:r>
              <a:rPr lang="en-GB" sz="1600" dirty="0">
                <a:latin typeface="Bookman Old Style" panose="02050604050505020204" pitchFamily="18" charset="0"/>
              </a:rPr>
              <a:t> this module is run for each individual sample 	</a:t>
            </a:r>
          </a:p>
        </p:txBody>
      </p:sp>
      <p:sp>
        <p:nvSpPr>
          <p:cNvPr id="25" name="Rectangle 24"/>
          <p:cNvSpPr/>
          <p:nvPr/>
        </p:nvSpPr>
        <p:spPr>
          <a:xfrm>
            <a:off x="3395025" y="3301413"/>
            <a:ext cx="5421757" cy="584775"/>
          </a:xfrm>
          <a:prstGeom prst="rect">
            <a:avLst/>
          </a:prstGeom>
        </p:spPr>
        <p:txBody>
          <a:bodyPr wrap="square">
            <a:spAutoFit/>
          </a:bodyPr>
          <a:lstStyle/>
          <a:p>
            <a:r>
              <a:rPr lang="en-GB" sz="1600" dirty="0">
                <a:latin typeface="Bookman Old Style" panose="02050604050505020204" pitchFamily="18" charset="0"/>
              </a:rPr>
              <a:t>Build catalogue library of all stacks from all individuals (run once per dataset)	</a:t>
            </a:r>
          </a:p>
        </p:txBody>
      </p:sp>
      <p:sp>
        <p:nvSpPr>
          <p:cNvPr id="26" name="Rectangle 25"/>
          <p:cNvSpPr/>
          <p:nvPr/>
        </p:nvSpPr>
        <p:spPr>
          <a:xfrm>
            <a:off x="3395025" y="5299041"/>
            <a:ext cx="5799459" cy="830997"/>
          </a:xfrm>
          <a:prstGeom prst="rect">
            <a:avLst/>
          </a:prstGeom>
        </p:spPr>
        <p:txBody>
          <a:bodyPr wrap="square">
            <a:spAutoFit/>
          </a:bodyPr>
          <a:lstStyle/>
          <a:p>
            <a:r>
              <a:rPr lang="en-GB" sz="1600" dirty="0">
                <a:latin typeface="Bookman Old Style" panose="02050604050505020204" pitchFamily="18" charset="0"/>
              </a:rPr>
              <a:t>Output file generation based on thresholds defined by user and a population map (e.g. only output loci which are present in at least 50% of all samples)</a:t>
            </a:r>
          </a:p>
        </p:txBody>
      </p:sp>
      <p:sp>
        <p:nvSpPr>
          <p:cNvPr id="28" name="Rounded Rectangle 27"/>
          <p:cNvSpPr/>
          <p:nvPr/>
        </p:nvSpPr>
        <p:spPr>
          <a:xfrm>
            <a:off x="256907"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29" name="Rounded Rectangle 28"/>
          <p:cNvSpPr/>
          <p:nvPr/>
        </p:nvSpPr>
        <p:spPr>
          <a:xfrm>
            <a:off x="285817"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30" name="Rounded Rectangle 29"/>
          <p:cNvSpPr/>
          <p:nvPr/>
        </p:nvSpPr>
        <p:spPr>
          <a:xfrm>
            <a:off x="302657"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cxnSp>
        <p:nvCxnSpPr>
          <p:cNvPr id="32" name="Straight Arrow Connector 31"/>
          <p:cNvCxnSpPr/>
          <p:nvPr/>
        </p:nvCxnSpPr>
        <p:spPr>
          <a:xfrm>
            <a:off x="1456410"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451144"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451144"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463780"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261844EB-FD78-A9CB-A069-F1CB22697C95}"/>
              </a:ext>
            </a:extLst>
          </p:cNvPr>
          <p:cNvSpPr/>
          <p:nvPr/>
        </p:nvSpPr>
        <p:spPr>
          <a:xfrm rot="16200000">
            <a:off x="1889949" y="3463025"/>
            <a:ext cx="2547294" cy="338554"/>
          </a:xfrm>
          <a:prstGeom prst="rect">
            <a:avLst/>
          </a:prstGeom>
        </p:spPr>
        <p:txBody>
          <a:bodyPr wrap="square">
            <a:spAutoFit/>
          </a:bodyPr>
          <a:lstStyle/>
          <a:p>
            <a:r>
              <a:rPr lang="en-GB" sz="1600" dirty="0" err="1">
                <a:latin typeface="Bookman Old Style" panose="02050604050505020204" pitchFamily="18" charset="0"/>
              </a:rPr>
              <a:t>denovo_map</a:t>
            </a:r>
            <a:endParaRPr lang="en-GB" sz="1600" dirty="0">
              <a:latin typeface="Bookman Old Style" panose="02050604050505020204" pitchFamily="18" charset="0"/>
            </a:endParaRPr>
          </a:p>
        </p:txBody>
      </p:sp>
      <p:sp>
        <p:nvSpPr>
          <p:cNvPr id="33" name="Title 1">
            <a:extLst>
              <a:ext uri="{FF2B5EF4-FFF2-40B4-BE49-F238E27FC236}">
                <a16:creationId xmlns:a16="http://schemas.microsoft.com/office/drawing/2014/main" id="{0FF92EB5-3EA6-C849-297E-C081D9B77686}"/>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Stacks pipeline</a:t>
            </a:r>
          </a:p>
        </p:txBody>
      </p:sp>
      <p:sp>
        <p:nvSpPr>
          <p:cNvPr id="35" name="Right Brace 34">
            <a:extLst>
              <a:ext uri="{FF2B5EF4-FFF2-40B4-BE49-F238E27FC236}">
                <a16:creationId xmlns:a16="http://schemas.microsoft.com/office/drawing/2014/main" id="{E089B3F0-CDCA-3A1A-8A56-4D61A355A99C}"/>
              </a:ext>
            </a:extLst>
          </p:cNvPr>
          <p:cNvSpPr/>
          <p:nvPr/>
        </p:nvSpPr>
        <p:spPr>
          <a:xfrm>
            <a:off x="2759986" y="2333379"/>
            <a:ext cx="237252" cy="3760599"/>
          </a:xfrm>
          <a:prstGeom prst="rightBrace">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22611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Data structure</a:t>
            </a:r>
          </a:p>
        </p:txBody>
      </p:sp>
      <p:pic>
        <p:nvPicPr>
          <p:cNvPr id="4" name="Picture 3">
            <a:extLst>
              <a:ext uri="{FF2B5EF4-FFF2-40B4-BE49-F238E27FC236}">
                <a16:creationId xmlns:a16="http://schemas.microsoft.com/office/drawing/2014/main" id="{FA0C09C0-6C7B-010B-3CC9-ABA2762588C5}"/>
              </a:ext>
            </a:extLst>
          </p:cNvPr>
          <p:cNvPicPr>
            <a:picLocks noChangeAspect="1"/>
          </p:cNvPicPr>
          <p:nvPr/>
        </p:nvPicPr>
        <p:blipFill>
          <a:blip r:embed="rId3"/>
          <a:stretch>
            <a:fillRect/>
          </a:stretch>
        </p:blipFill>
        <p:spPr>
          <a:xfrm>
            <a:off x="2469864" y="1404488"/>
            <a:ext cx="3540517" cy="5178874"/>
          </a:xfrm>
          <a:prstGeom prst="rect">
            <a:avLst/>
          </a:prstGeom>
        </p:spPr>
      </p:pic>
    </p:spTree>
    <p:extLst>
      <p:ext uri="{BB962C8B-B14F-4D97-AF65-F5344CB8AC3E}">
        <p14:creationId xmlns:p14="http://schemas.microsoft.com/office/powerpoint/2010/main" val="140974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Tutorials</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r>
              <a:rPr lang="en-US" dirty="0">
                <a:latin typeface="Bookman Old Style" panose="02050604050505020204" pitchFamily="18" charset="0"/>
              </a:rPr>
              <a:t>Go here: </a:t>
            </a:r>
            <a:r>
              <a:rPr lang="en-US" dirty="0">
                <a:latin typeface="Bookman Old Style" panose="02050604050505020204" pitchFamily="18" charset="0"/>
                <a:hlinkClick r:id="rId3"/>
              </a:rPr>
              <a:t>https://cd-</a:t>
            </a:r>
            <a:r>
              <a:rPr lang="en-US" dirty="0" err="1">
                <a:latin typeface="Bookman Old Style" panose="02050604050505020204" pitchFamily="18" charset="0"/>
                <a:hlinkClick r:id="rId3"/>
              </a:rPr>
              <a:t>barratt.github.io</a:t>
            </a:r>
            <a:r>
              <a:rPr lang="en-US" dirty="0">
                <a:latin typeface="Bookman Old Style" panose="02050604050505020204" pitchFamily="18" charset="0"/>
                <a:hlinkClick r:id="rId3"/>
              </a:rPr>
              <a:t>/</a:t>
            </a:r>
            <a:r>
              <a:rPr lang="en-US" dirty="0" err="1">
                <a:latin typeface="Bookman Old Style" panose="02050604050505020204" pitchFamily="18" charset="0"/>
                <a:hlinkClick r:id="rId3"/>
              </a:rPr>
              <a:t>ddRAD-seq_workshop</a:t>
            </a:r>
            <a:r>
              <a:rPr lang="en-US" dirty="0">
                <a:latin typeface="Bookman Old Style" panose="02050604050505020204" pitchFamily="18" charset="0"/>
                <a:hlinkClick r:id="rId3"/>
              </a:rPr>
              <a:t>/</a:t>
            </a:r>
            <a:endParaRPr lang="en-US" dirty="0">
              <a:latin typeface="Bookman Old Style" panose="02050604050505020204" pitchFamily="18" charset="0"/>
            </a:endParaRPr>
          </a:p>
        </p:txBody>
      </p:sp>
      <p:pic>
        <p:nvPicPr>
          <p:cNvPr id="5" name="Picture 4">
            <a:extLst>
              <a:ext uri="{FF2B5EF4-FFF2-40B4-BE49-F238E27FC236}">
                <a16:creationId xmlns:a16="http://schemas.microsoft.com/office/drawing/2014/main" id="{29650D49-57A9-CC49-54ED-1C5F603FF626}"/>
              </a:ext>
            </a:extLst>
          </p:cNvPr>
          <p:cNvPicPr>
            <a:picLocks noChangeAspect="1"/>
          </p:cNvPicPr>
          <p:nvPr/>
        </p:nvPicPr>
        <p:blipFill>
          <a:blip r:embed="rId4"/>
          <a:stretch>
            <a:fillRect/>
          </a:stretch>
        </p:blipFill>
        <p:spPr>
          <a:xfrm>
            <a:off x="457200" y="1749210"/>
            <a:ext cx="8293332" cy="4449459"/>
          </a:xfrm>
          <a:prstGeom prst="rect">
            <a:avLst/>
          </a:prstGeom>
        </p:spPr>
      </p:pic>
    </p:spTree>
    <p:extLst>
      <p:ext uri="{BB962C8B-B14F-4D97-AF65-F5344CB8AC3E}">
        <p14:creationId xmlns:p14="http://schemas.microsoft.com/office/powerpoint/2010/main" val="2926922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00 - setup</a:t>
            </a:r>
          </a:p>
        </p:txBody>
      </p:sp>
      <p:pic>
        <p:nvPicPr>
          <p:cNvPr id="4" name="Picture 3">
            <a:extLst>
              <a:ext uri="{FF2B5EF4-FFF2-40B4-BE49-F238E27FC236}">
                <a16:creationId xmlns:a16="http://schemas.microsoft.com/office/drawing/2014/main" id="{9FAAEF60-F826-68AB-697F-63A194CC86AF}"/>
              </a:ext>
            </a:extLst>
          </p:cNvPr>
          <p:cNvPicPr>
            <a:picLocks noChangeAspect="1"/>
          </p:cNvPicPr>
          <p:nvPr/>
        </p:nvPicPr>
        <p:blipFill>
          <a:blip r:embed="rId3"/>
          <a:stretch>
            <a:fillRect/>
          </a:stretch>
        </p:blipFill>
        <p:spPr>
          <a:xfrm>
            <a:off x="457199" y="1417638"/>
            <a:ext cx="8094121" cy="4665528"/>
          </a:xfrm>
          <a:prstGeom prst="rect">
            <a:avLst/>
          </a:prstGeom>
        </p:spPr>
      </p:pic>
    </p:spTree>
    <p:extLst>
      <p:ext uri="{BB962C8B-B14F-4D97-AF65-F5344CB8AC3E}">
        <p14:creationId xmlns:p14="http://schemas.microsoft.com/office/powerpoint/2010/main" val="683742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01 – Downloading data</a:t>
            </a:r>
          </a:p>
        </p:txBody>
      </p:sp>
      <p:pic>
        <p:nvPicPr>
          <p:cNvPr id="5" name="Picture 4">
            <a:extLst>
              <a:ext uri="{FF2B5EF4-FFF2-40B4-BE49-F238E27FC236}">
                <a16:creationId xmlns:a16="http://schemas.microsoft.com/office/drawing/2014/main" id="{F7F7FE5E-B281-265F-8D79-EFD4ABFA2218}"/>
              </a:ext>
            </a:extLst>
          </p:cNvPr>
          <p:cNvPicPr>
            <a:picLocks noChangeAspect="1"/>
          </p:cNvPicPr>
          <p:nvPr/>
        </p:nvPicPr>
        <p:blipFill>
          <a:blip r:embed="rId3"/>
          <a:stretch>
            <a:fillRect/>
          </a:stretch>
        </p:blipFill>
        <p:spPr>
          <a:xfrm>
            <a:off x="613350" y="1559293"/>
            <a:ext cx="7917299" cy="4292182"/>
          </a:xfrm>
          <a:prstGeom prst="rect">
            <a:avLst/>
          </a:prstGeom>
        </p:spPr>
      </p:pic>
    </p:spTree>
    <p:extLst>
      <p:ext uri="{BB962C8B-B14F-4D97-AF65-F5344CB8AC3E}">
        <p14:creationId xmlns:p14="http://schemas.microsoft.com/office/powerpoint/2010/main" val="1893714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30F300-557F-6A8F-FF72-F3AC3CFECF16}"/>
              </a:ext>
            </a:extLst>
          </p:cNvPr>
          <p:cNvSpPr>
            <a:spLocks noGrp="1"/>
          </p:cNvSpPr>
          <p:nvPr>
            <p:ph idx="1"/>
          </p:nvPr>
        </p:nvSpPr>
        <p:spPr/>
        <p:txBody>
          <a:bodyPr>
            <a:normAutofit fontScale="25000" lnSpcReduction="20000"/>
          </a:bodyPr>
          <a:lstStyle/>
          <a:p>
            <a:pPr marL="0" indent="0">
              <a:buNone/>
            </a:pPr>
            <a:r>
              <a:rPr lang="en-US" sz="6400" dirty="0">
                <a:latin typeface="Bookman Old Style" panose="02050604050505020204" pitchFamily="18" charset="0"/>
              </a:rPr>
              <a:t>Day 1 (20th June): 09:00 - 15:00</a:t>
            </a:r>
          </a:p>
          <a:p>
            <a:r>
              <a:rPr lang="en-US" sz="6400" dirty="0">
                <a:latin typeface="Bookman Old Style" panose="02050604050505020204" pitchFamily="18" charset="0"/>
              </a:rPr>
              <a:t>Brief introductions and research topics of course leaders and course participants (2-3 mins each)</a:t>
            </a:r>
          </a:p>
          <a:p>
            <a:r>
              <a:rPr lang="en-US" sz="6400" dirty="0">
                <a:latin typeface="Bookman Old Style" panose="02050604050505020204" pitchFamily="18" charset="0"/>
              </a:rPr>
              <a:t>Introductory lecture on population genomics and </a:t>
            </a:r>
            <a:r>
              <a:rPr lang="en-US" sz="6400" dirty="0" err="1">
                <a:latin typeface="Bookman Old Style" panose="02050604050505020204" pitchFamily="18" charset="0"/>
              </a:rPr>
              <a:t>ddRAD</a:t>
            </a:r>
            <a:r>
              <a:rPr lang="en-US" sz="6400" dirty="0">
                <a:latin typeface="Bookman Old Style" panose="02050604050505020204" pitchFamily="18" charset="0"/>
              </a:rPr>
              <a:t>-seq and which kinds of questions can be answered with these data</a:t>
            </a:r>
          </a:p>
          <a:p>
            <a:r>
              <a:rPr lang="en-US" sz="6400" dirty="0">
                <a:latin typeface="Bookman Old Style" panose="02050604050505020204" pitchFamily="18" charset="0"/>
              </a:rPr>
              <a:t>Hands on session for downloading publicly available genomic data (e.g. from the European Nucleotide Archive)</a:t>
            </a:r>
          </a:p>
          <a:p>
            <a:r>
              <a:rPr lang="en-US" sz="6400" dirty="0">
                <a:latin typeface="Bookman Old Style" panose="02050604050505020204" pitchFamily="18" charset="0"/>
              </a:rPr>
              <a:t>Stacks 2 lecture (main processing steps)</a:t>
            </a:r>
          </a:p>
          <a:p>
            <a:r>
              <a:rPr lang="en-US" sz="6400" dirty="0">
                <a:latin typeface="Bookman Old Style" panose="02050604050505020204" pitchFamily="18" charset="0"/>
              </a:rPr>
              <a:t>Hands on session for each of the major processing steps required for the Stacks 2 pipeline (</a:t>
            </a:r>
            <a:r>
              <a:rPr lang="en-US" sz="6400" dirty="0" err="1">
                <a:latin typeface="Bookman Old Style" panose="02050604050505020204" pitchFamily="18" charset="0"/>
              </a:rPr>
              <a:t>process_radtags</a:t>
            </a:r>
            <a:r>
              <a:rPr lang="en-US" sz="6400" dirty="0">
                <a:latin typeface="Bookman Old Style" panose="02050604050505020204" pitchFamily="18" charset="0"/>
              </a:rPr>
              <a:t>, </a:t>
            </a:r>
            <a:r>
              <a:rPr lang="en-US" sz="6400" dirty="0" err="1">
                <a:latin typeface="Bookman Old Style" panose="02050604050505020204" pitchFamily="18" charset="0"/>
              </a:rPr>
              <a:t>denovo_map</a:t>
            </a:r>
            <a:r>
              <a:rPr lang="en-US" sz="6400" dirty="0">
                <a:latin typeface="Bookman Old Style" panose="02050604050505020204" pitchFamily="18" charset="0"/>
              </a:rPr>
              <a:t>)</a:t>
            </a:r>
          </a:p>
          <a:p>
            <a:pPr marL="0" indent="0">
              <a:buNone/>
            </a:pPr>
            <a:endParaRPr lang="en-US" sz="6400" dirty="0">
              <a:latin typeface="Bookman Old Style" panose="02050604050505020204" pitchFamily="18" charset="0"/>
            </a:endParaRPr>
          </a:p>
          <a:p>
            <a:pPr marL="0" indent="0">
              <a:buNone/>
            </a:pPr>
            <a:endParaRPr lang="en-US" sz="6400" dirty="0">
              <a:latin typeface="Bookman Old Style" panose="02050604050505020204" pitchFamily="18" charset="0"/>
            </a:endParaRPr>
          </a:p>
          <a:p>
            <a:pPr marL="0" indent="0">
              <a:buNone/>
            </a:pPr>
            <a:r>
              <a:rPr lang="en-US" sz="6400" dirty="0">
                <a:latin typeface="Bookman Old Style" panose="02050604050505020204" pitchFamily="18" charset="0"/>
              </a:rPr>
              <a:t>Day 2 (21st June): 09:00 - 15:00 (?)</a:t>
            </a:r>
          </a:p>
          <a:p>
            <a:r>
              <a:rPr lang="en-US" sz="6400" dirty="0">
                <a:latin typeface="Bookman Old Style" panose="02050604050505020204" pitchFamily="18" charset="0"/>
              </a:rPr>
              <a:t>Hands on sessions to </a:t>
            </a:r>
            <a:r>
              <a:rPr lang="en-US" sz="6400" dirty="0" err="1">
                <a:latin typeface="Bookman Old Style" panose="02050604050505020204" pitchFamily="18" charset="0"/>
              </a:rPr>
              <a:t>analyse</a:t>
            </a:r>
            <a:r>
              <a:rPr lang="en-US" sz="6400" dirty="0">
                <a:latin typeface="Bookman Old Style" panose="02050604050505020204" pitchFamily="18" charset="0"/>
              </a:rPr>
              <a:t> population structure, phylogeny and genetic diversity:</a:t>
            </a:r>
          </a:p>
          <a:p>
            <a:r>
              <a:rPr lang="en-US" sz="6400" dirty="0">
                <a:latin typeface="Bookman Old Style" panose="02050604050505020204" pitchFamily="18" charset="0"/>
              </a:rPr>
              <a:t>Admixture (pop structure)</a:t>
            </a:r>
          </a:p>
          <a:p>
            <a:r>
              <a:rPr lang="en-US" sz="6400" dirty="0" err="1">
                <a:latin typeface="Bookman Old Style" panose="02050604050505020204" pitchFamily="18" charset="0"/>
              </a:rPr>
              <a:t>sNMF</a:t>
            </a:r>
            <a:r>
              <a:rPr lang="en-US" sz="6400" dirty="0">
                <a:latin typeface="Bookman Old Style" panose="02050604050505020204" pitchFamily="18" charset="0"/>
              </a:rPr>
              <a:t> (pop structure)</a:t>
            </a:r>
          </a:p>
          <a:p>
            <a:r>
              <a:rPr lang="en-US" sz="6400" dirty="0">
                <a:latin typeface="Bookman Old Style" panose="02050604050505020204" pitchFamily="18" charset="0"/>
              </a:rPr>
              <a:t>DAPC (pop structure)</a:t>
            </a:r>
          </a:p>
          <a:p>
            <a:r>
              <a:rPr lang="en-US" sz="6400" dirty="0" err="1">
                <a:latin typeface="Bookman Old Style" panose="02050604050505020204" pitchFamily="18" charset="0"/>
              </a:rPr>
              <a:t>RAxML</a:t>
            </a:r>
            <a:r>
              <a:rPr lang="en-US" sz="6400" dirty="0">
                <a:latin typeface="Bookman Old Style" panose="02050604050505020204" pitchFamily="18" charset="0"/>
              </a:rPr>
              <a:t> (phylogenetic relationships)</a:t>
            </a:r>
          </a:p>
          <a:p>
            <a:r>
              <a:rPr lang="en-US" sz="6400" dirty="0">
                <a:latin typeface="Bookman Old Style" panose="02050604050505020204" pitchFamily="18" charset="0"/>
              </a:rPr>
              <a:t>F-stats (FST, nucleotide diversity)</a:t>
            </a:r>
          </a:p>
          <a:p>
            <a:pPr marL="0" indent="0">
              <a:buNone/>
            </a:pPr>
            <a:br>
              <a:rPr lang="en-US" sz="6400" dirty="0">
                <a:latin typeface="Bookman Old Style" panose="02050604050505020204" pitchFamily="18" charset="0"/>
              </a:rPr>
            </a:br>
            <a:endParaRPr lang="en-US" sz="6400" dirty="0">
              <a:latin typeface="Bookman Old Style" panose="02050604050505020204" pitchFamily="18" charset="0"/>
            </a:endParaRPr>
          </a:p>
          <a:p>
            <a:endParaRPr lang="en-US" dirty="0"/>
          </a:p>
        </p:txBody>
      </p:sp>
      <p:sp>
        <p:nvSpPr>
          <p:cNvPr id="10" name="Title 1">
            <a:extLst>
              <a:ext uri="{FF2B5EF4-FFF2-40B4-BE49-F238E27FC236}">
                <a16:creationId xmlns:a16="http://schemas.microsoft.com/office/drawing/2014/main" id="{3AB54703-B483-8DA8-8AE9-B9CAAED84E95}"/>
              </a:ext>
            </a:extLst>
          </p:cNvPr>
          <p:cNvSpPr>
            <a:spLocks noGrp="1"/>
          </p:cNvSpPr>
          <p:nvPr>
            <p:ph type="title"/>
          </p:nvPr>
        </p:nvSpPr>
        <p:spPr>
          <a:xfrm>
            <a:off x="457200" y="274638"/>
            <a:ext cx="8229600" cy="1143000"/>
          </a:xfrm>
        </p:spPr>
        <p:txBody>
          <a:bodyPr/>
          <a:lstStyle/>
          <a:p>
            <a:r>
              <a:rPr lang="en-US" dirty="0">
                <a:solidFill>
                  <a:schemeClr val="accent1"/>
                </a:solidFill>
                <a:latin typeface="Bookman Old Style" panose="02050604050505020204" pitchFamily="18" charset="0"/>
              </a:rPr>
              <a:t>Schedule</a:t>
            </a:r>
          </a:p>
        </p:txBody>
      </p:sp>
    </p:spTree>
    <p:extLst>
      <p:ext uri="{BB962C8B-B14F-4D97-AF65-F5344CB8AC3E}">
        <p14:creationId xmlns:p14="http://schemas.microsoft.com/office/powerpoint/2010/main" val="3124075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02 – </a:t>
            </a:r>
            <a:r>
              <a:rPr lang="en-US" dirty="0" err="1">
                <a:solidFill>
                  <a:schemeClr val="accent1"/>
                </a:solidFill>
                <a:latin typeface="Bookman Old Style" panose="02050604050505020204" pitchFamily="18" charset="0"/>
              </a:rPr>
              <a:t>process_radtags</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sp>
        <p:nvSpPr>
          <p:cNvPr id="4" name="Right Arrow 3">
            <a:extLst>
              <a:ext uri="{FF2B5EF4-FFF2-40B4-BE49-F238E27FC236}">
                <a16:creationId xmlns:a16="http://schemas.microsoft.com/office/drawing/2014/main" id="{8A52529D-5EB3-0A12-85A4-2919946AB59B}"/>
              </a:ext>
            </a:extLst>
          </p:cNvPr>
          <p:cNvSpPr/>
          <p:nvPr/>
        </p:nvSpPr>
        <p:spPr>
          <a:xfrm>
            <a:off x="4155455" y="3350743"/>
            <a:ext cx="746880" cy="39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Diavolo-Spaghetti - Cookidoo® – das offizielle Thermomix®-Rezept-Portal">
            <a:extLst>
              <a:ext uri="{FF2B5EF4-FFF2-40B4-BE49-F238E27FC236}">
                <a16:creationId xmlns:a16="http://schemas.microsoft.com/office/drawing/2014/main" id="{F5F6D199-EEA6-D3B1-E397-FF8D18D91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61" y="2261304"/>
            <a:ext cx="3027133" cy="2522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C5C8D87-F8AD-4724-3F36-8AC506575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02" y="1841883"/>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9F67F063-8B35-09DC-E9EC-32D28C061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0198" y="2022829"/>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9B995AE2-5C55-F437-9186-85F6E3866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02" y="2781624"/>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5E8B666F-5BBD-5D94-8930-3C3F63E11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56" y="1762423"/>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70493B6B-F090-F74F-DBE3-1DB382809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943" y="2896171"/>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C1CD91E3-CAF6-A16D-C2E6-23F98C01A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9329" y="2597340"/>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7AD82846-E139-DD7A-8200-8EE7EBDEE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070" y="3684562"/>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D656C9F9-B22A-7C6D-1C13-D1793870EE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8242" y="3592376"/>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4F7CA356-F852-0848-76EC-E8E743E80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728" y="4626804"/>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D961C40A-8312-FD05-BC66-73917C716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575" y="3829599"/>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03B45C3D-CF8F-E8DA-1FE3-F7B6AA511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56" y="4427293"/>
            <a:ext cx="827471" cy="62060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6318D26D-F04F-6DEB-A00E-93D68697FC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628" y="4783429"/>
            <a:ext cx="827471" cy="62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90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03 – </a:t>
            </a:r>
            <a:r>
              <a:rPr lang="en-US" dirty="0" err="1">
                <a:solidFill>
                  <a:schemeClr val="accent1"/>
                </a:solidFill>
                <a:latin typeface="Bookman Old Style" panose="02050604050505020204" pitchFamily="18" charset="0"/>
              </a:rPr>
              <a:t>denovo_map</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4098" name="Picture 2" descr="Stacks: Stacks Manual">
            <a:extLst>
              <a:ext uri="{FF2B5EF4-FFF2-40B4-BE49-F238E27FC236}">
                <a16:creationId xmlns:a16="http://schemas.microsoft.com/office/drawing/2014/main" id="{BE724E0F-239B-5D26-75CD-FD5A6F7E4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071" y="1417638"/>
            <a:ext cx="4469775" cy="525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823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04 - Admixture</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6" name="Picture 5" descr="Screenshot 2019-10-14 at 14.27.29.png">
            <a:extLst>
              <a:ext uri="{FF2B5EF4-FFF2-40B4-BE49-F238E27FC236}">
                <a16:creationId xmlns:a16="http://schemas.microsoft.com/office/drawing/2014/main" id="{74E17263-D8A2-E126-8A94-8502F1ADD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34" y="1687602"/>
            <a:ext cx="6597131" cy="4282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0103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04 - Admixture</a:t>
            </a:r>
          </a:p>
        </p:txBody>
      </p:sp>
      <p:sp>
        <p:nvSpPr>
          <p:cNvPr id="6" name="Rectangle 5">
            <a:extLst>
              <a:ext uri="{FF2B5EF4-FFF2-40B4-BE49-F238E27FC236}">
                <a16:creationId xmlns:a16="http://schemas.microsoft.com/office/drawing/2014/main" id="{41551CD2-49B8-D704-3C30-40DFECC719E9}"/>
              </a:ext>
            </a:extLst>
          </p:cNvPr>
          <p:cNvSpPr/>
          <p:nvPr/>
        </p:nvSpPr>
        <p:spPr>
          <a:xfrm>
            <a:off x="662791" y="1821872"/>
            <a:ext cx="8229600" cy="3477875"/>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ML estimation of individual ancestries from SNP datasets</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Uses same statistical model as Structure (Pritchard, Stephens &amp; Donnelly, 2000) </a:t>
            </a:r>
            <a:r>
              <a:rPr lang="mr-IN" sz="2000" dirty="0">
                <a:latin typeface="Bookman Old Style" panose="02050604050505020204" pitchFamily="18" charset="0"/>
              </a:rPr>
              <a:t>–</a:t>
            </a:r>
            <a:r>
              <a:rPr lang="en-GB" sz="2000" dirty="0">
                <a:latin typeface="Bookman Old Style" panose="02050604050505020204" pitchFamily="18" charset="0"/>
              </a:rPr>
              <a:t> the benchmark for understanding pop structure the past 20 years</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Uses a block relaxation approach for speed, which outperforms the other methods </a:t>
            </a:r>
            <a:r>
              <a:rPr lang="mr-IN" sz="2000" dirty="0">
                <a:latin typeface="Bookman Old Style" panose="02050604050505020204" pitchFamily="18" charset="0"/>
              </a:rPr>
              <a:t>–</a:t>
            </a:r>
            <a:r>
              <a:rPr lang="en-GB" sz="2000" dirty="0">
                <a:latin typeface="Bookman Old Style" panose="02050604050505020204" pitchFamily="18" charset="0"/>
              </a:rPr>
              <a:t> they simply become inefficient and intractable for large SNP data</a:t>
            </a:r>
          </a:p>
          <a:p>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p:txBody>
      </p:sp>
    </p:spTree>
    <p:extLst>
      <p:ext uri="{BB962C8B-B14F-4D97-AF65-F5344CB8AC3E}">
        <p14:creationId xmlns:p14="http://schemas.microsoft.com/office/powerpoint/2010/main" val="1578795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04 - Admixture</a:t>
            </a:r>
          </a:p>
        </p:txBody>
      </p:sp>
      <p:pic>
        <p:nvPicPr>
          <p:cNvPr id="6" name="Picture 5" descr="Screenshot 2019-10-25 at 09.07.34.png">
            <a:extLst>
              <a:ext uri="{FF2B5EF4-FFF2-40B4-BE49-F238E27FC236}">
                <a16:creationId xmlns:a16="http://schemas.microsoft.com/office/drawing/2014/main" id="{8B9EE72E-3537-C942-5270-2CF540E21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533" y="1277189"/>
            <a:ext cx="6467457" cy="5306173"/>
          </a:xfrm>
          <a:prstGeom prst="rect">
            <a:avLst/>
          </a:prstGeom>
        </p:spPr>
      </p:pic>
    </p:spTree>
    <p:extLst>
      <p:ext uri="{BB962C8B-B14F-4D97-AF65-F5344CB8AC3E}">
        <p14:creationId xmlns:p14="http://schemas.microsoft.com/office/powerpoint/2010/main" val="503970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04 - Admixture</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5" name="Picture 4">
            <a:extLst>
              <a:ext uri="{FF2B5EF4-FFF2-40B4-BE49-F238E27FC236}">
                <a16:creationId xmlns:a16="http://schemas.microsoft.com/office/drawing/2014/main" id="{42C19DDB-5D33-6A43-FE7C-3E5B62C4E731}"/>
              </a:ext>
            </a:extLst>
          </p:cNvPr>
          <p:cNvPicPr>
            <a:picLocks noChangeAspect="1"/>
          </p:cNvPicPr>
          <p:nvPr/>
        </p:nvPicPr>
        <p:blipFill>
          <a:blip r:embed="rId3"/>
          <a:stretch>
            <a:fillRect/>
          </a:stretch>
        </p:blipFill>
        <p:spPr>
          <a:xfrm>
            <a:off x="924024" y="4566265"/>
            <a:ext cx="7575082" cy="2020022"/>
          </a:xfrm>
          <a:prstGeom prst="rect">
            <a:avLst/>
          </a:prstGeom>
        </p:spPr>
      </p:pic>
      <p:pic>
        <p:nvPicPr>
          <p:cNvPr id="11" name="Picture 10">
            <a:extLst>
              <a:ext uri="{FF2B5EF4-FFF2-40B4-BE49-F238E27FC236}">
                <a16:creationId xmlns:a16="http://schemas.microsoft.com/office/drawing/2014/main" id="{1769EF7A-4C77-1E95-8B26-4FD94712E51B}"/>
              </a:ext>
            </a:extLst>
          </p:cNvPr>
          <p:cNvPicPr>
            <a:picLocks noChangeAspect="1"/>
          </p:cNvPicPr>
          <p:nvPr/>
        </p:nvPicPr>
        <p:blipFill>
          <a:blip r:embed="rId4"/>
          <a:stretch>
            <a:fillRect/>
          </a:stretch>
        </p:blipFill>
        <p:spPr>
          <a:xfrm>
            <a:off x="623238" y="1232972"/>
            <a:ext cx="2947736" cy="2947736"/>
          </a:xfrm>
          <a:prstGeom prst="rect">
            <a:avLst/>
          </a:prstGeom>
        </p:spPr>
      </p:pic>
    </p:spTree>
    <p:extLst>
      <p:ext uri="{BB962C8B-B14F-4D97-AF65-F5344CB8AC3E}">
        <p14:creationId xmlns:p14="http://schemas.microsoft.com/office/powerpoint/2010/main" val="1263057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05 - </a:t>
            </a:r>
            <a:r>
              <a:rPr lang="en-US" dirty="0" err="1">
                <a:solidFill>
                  <a:schemeClr val="accent1"/>
                </a:solidFill>
                <a:latin typeface="Bookman Old Style" panose="02050604050505020204" pitchFamily="18" charset="0"/>
              </a:rPr>
              <a:t>sNMF</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4" name="Picture 3">
            <a:extLst>
              <a:ext uri="{FF2B5EF4-FFF2-40B4-BE49-F238E27FC236}">
                <a16:creationId xmlns:a16="http://schemas.microsoft.com/office/drawing/2014/main" id="{2243CF8E-43DE-A37D-E14A-DBF1A4637FD1}"/>
              </a:ext>
            </a:extLst>
          </p:cNvPr>
          <p:cNvPicPr>
            <a:picLocks noChangeAspect="1"/>
          </p:cNvPicPr>
          <p:nvPr/>
        </p:nvPicPr>
        <p:blipFill>
          <a:blip/>
          <a:stretch>
            <a:fillRect/>
          </a:stretch>
        </p:blipFill>
        <p:spPr>
          <a:xfrm>
            <a:off x="1592038" y="1232972"/>
            <a:ext cx="6285299" cy="5440362"/>
          </a:xfrm>
          <a:prstGeom prst="rect">
            <a:avLst/>
          </a:prstGeom>
        </p:spPr>
      </p:pic>
      <p:pic>
        <p:nvPicPr>
          <p:cNvPr id="5" name="Picture 4">
            <a:extLst>
              <a:ext uri="{FF2B5EF4-FFF2-40B4-BE49-F238E27FC236}">
                <a16:creationId xmlns:a16="http://schemas.microsoft.com/office/drawing/2014/main" id="{15CEA2B3-69FE-921A-5FCD-A3C626521B7C}"/>
              </a:ext>
            </a:extLst>
          </p:cNvPr>
          <p:cNvPicPr>
            <a:picLocks noChangeAspect="1"/>
          </p:cNvPicPr>
          <p:nvPr/>
        </p:nvPicPr>
        <p:blipFill>
          <a:blip r:embed="rId3"/>
          <a:stretch>
            <a:fillRect/>
          </a:stretch>
        </p:blipFill>
        <p:spPr>
          <a:xfrm>
            <a:off x="541662" y="0"/>
            <a:ext cx="8060675" cy="6858000"/>
          </a:xfrm>
          <a:prstGeom prst="rect">
            <a:avLst/>
          </a:prstGeom>
        </p:spPr>
      </p:pic>
    </p:spTree>
    <p:extLst>
      <p:ext uri="{BB962C8B-B14F-4D97-AF65-F5344CB8AC3E}">
        <p14:creationId xmlns:p14="http://schemas.microsoft.com/office/powerpoint/2010/main" val="4228118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05 - </a:t>
            </a:r>
            <a:r>
              <a:rPr lang="en-US" dirty="0" err="1">
                <a:solidFill>
                  <a:schemeClr val="accent1"/>
                </a:solidFill>
                <a:latin typeface="Bookman Old Style" panose="02050604050505020204" pitchFamily="18" charset="0"/>
              </a:rPr>
              <a:t>sNMF</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10" name="Picture 9">
            <a:extLst>
              <a:ext uri="{FF2B5EF4-FFF2-40B4-BE49-F238E27FC236}">
                <a16:creationId xmlns:a16="http://schemas.microsoft.com/office/drawing/2014/main" id="{EF5FA028-8996-F739-6A00-16BBB9F1944D}"/>
              </a:ext>
            </a:extLst>
          </p:cNvPr>
          <p:cNvPicPr>
            <a:picLocks noChangeAspect="1"/>
          </p:cNvPicPr>
          <p:nvPr/>
        </p:nvPicPr>
        <p:blipFill>
          <a:blip r:embed="rId3"/>
          <a:srcRect/>
          <a:stretch/>
        </p:blipFill>
        <p:spPr>
          <a:xfrm>
            <a:off x="623238" y="1232972"/>
            <a:ext cx="2947736" cy="2947736"/>
          </a:xfrm>
          <a:prstGeom prst="rect">
            <a:avLst/>
          </a:prstGeom>
        </p:spPr>
      </p:pic>
      <p:pic>
        <p:nvPicPr>
          <p:cNvPr id="11" name="Picture 10">
            <a:extLst>
              <a:ext uri="{FF2B5EF4-FFF2-40B4-BE49-F238E27FC236}">
                <a16:creationId xmlns:a16="http://schemas.microsoft.com/office/drawing/2014/main" id="{FF0BA89B-AB6A-A1DD-29DB-C8F7322D4BE4}"/>
              </a:ext>
            </a:extLst>
          </p:cNvPr>
          <p:cNvPicPr>
            <a:picLocks noChangeAspect="1"/>
          </p:cNvPicPr>
          <p:nvPr/>
        </p:nvPicPr>
        <p:blipFill>
          <a:blip r:embed="rId4"/>
          <a:srcRect/>
          <a:stretch/>
        </p:blipFill>
        <p:spPr>
          <a:xfrm>
            <a:off x="924024" y="4566265"/>
            <a:ext cx="7575082" cy="2020021"/>
          </a:xfrm>
          <a:prstGeom prst="rect">
            <a:avLst/>
          </a:prstGeom>
        </p:spPr>
      </p:pic>
    </p:spTree>
    <p:extLst>
      <p:ext uri="{BB962C8B-B14F-4D97-AF65-F5344CB8AC3E}">
        <p14:creationId xmlns:p14="http://schemas.microsoft.com/office/powerpoint/2010/main" val="3662000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06 - DAPC</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sp>
        <p:nvSpPr>
          <p:cNvPr id="11" name="Rectangle 10">
            <a:extLst>
              <a:ext uri="{FF2B5EF4-FFF2-40B4-BE49-F238E27FC236}">
                <a16:creationId xmlns:a16="http://schemas.microsoft.com/office/drawing/2014/main" id="{0EB788FF-169B-7BDF-B806-D2F93F066C83}"/>
              </a:ext>
            </a:extLst>
          </p:cNvPr>
          <p:cNvSpPr/>
          <p:nvPr/>
        </p:nvSpPr>
        <p:spPr>
          <a:xfrm>
            <a:off x="4637912" y="1278157"/>
            <a:ext cx="4364984" cy="4093428"/>
          </a:xfrm>
          <a:prstGeom prst="rect">
            <a:avLst/>
          </a:prstGeom>
        </p:spPr>
        <p:txBody>
          <a:bodyPr wrap="square">
            <a:spAutoFit/>
          </a:bodyPr>
          <a:lstStyle/>
          <a:p>
            <a:pPr marL="342900" indent="-342900">
              <a:buFont typeface="Arial"/>
              <a:buChar char="•"/>
            </a:pPr>
            <a:r>
              <a:rPr lang="en-GB" sz="2000" dirty="0">
                <a:solidFill>
                  <a:srgbClr val="000000"/>
                </a:solidFill>
                <a:latin typeface="Bookman Old Style" panose="02050604050505020204" pitchFamily="18" charset="0"/>
              </a:rPr>
              <a:t>Hardy-Weinberg principle:</a:t>
            </a:r>
          </a:p>
          <a:p>
            <a:pPr marL="342900" indent="-342900">
              <a:buFont typeface="Arial"/>
              <a:buChar char="•"/>
            </a:pPr>
            <a:endParaRPr lang="en-GB" sz="2000" dirty="0">
              <a:solidFill>
                <a:srgbClr val="FF0000"/>
              </a:solidFill>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Allele and genotype frequencies will remain constant from generation to generation without external evolutionary influences</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S</a:t>
            </a:r>
            <a:r>
              <a:rPr lang="en-US" sz="2000" dirty="0">
                <a:latin typeface="Bookman Old Style" panose="02050604050505020204" pitchFamily="18" charset="0"/>
              </a:rPr>
              <a:t>election</a:t>
            </a:r>
          </a:p>
          <a:p>
            <a:pPr marL="342900" indent="-342900">
              <a:buFont typeface="Arial"/>
              <a:buChar char="•"/>
            </a:pPr>
            <a:r>
              <a:rPr lang="en-US" sz="2000" dirty="0">
                <a:latin typeface="Bookman Old Style" panose="02050604050505020204" pitchFamily="18" charset="0"/>
              </a:rPr>
              <a:t>Mutation</a:t>
            </a:r>
          </a:p>
          <a:p>
            <a:pPr marL="342900" indent="-342900">
              <a:buFont typeface="Arial"/>
              <a:buChar char="•"/>
            </a:pPr>
            <a:r>
              <a:rPr lang="en-US" sz="2000" dirty="0">
                <a:latin typeface="Bookman Old Style" panose="02050604050505020204" pitchFamily="18" charset="0"/>
              </a:rPr>
              <a:t>Gene flow (migration)</a:t>
            </a:r>
          </a:p>
          <a:p>
            <a:pPr marL="342900" indent="-342900">
              <a:buFont typeface="Arial"/>
              <a:buChar char="•"/>
            </a:pPr>
            <a:r>
              <a:rPr lang="en-US" sz="2000" dirty="0">
                <a:latin typeface="Bookman Old Style" panose="02050604050505020204" pitchFamily="18" charset="0"/>
              </a:rPr>
              <a:t>Genetic drift random changes (e.g. small population sizes)</a:t>
            </a:r>
          </a:p>
        </p:txBody>
      </p:sp>
      <p:pic>
        <p:nvPicPr>
          <p:cNvPr id="10" name="Picture 9" descr="Screenshot 2019-10-25 at 09.26.09.png">
            <a:extLst>
              <a:ext uri="{FF2B5EF4-FFF2-40B4-BE49-F238E27FC236}">
                <a16:creationId xmlns:a16="http://schemas.microsoft.com/office/drawing/2014/main" id="{35940A9B-C57F-C097-8259-F7E3BD7B70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5" y="1621652"/>
            <a:ext cx="3679461" cy="3957739"/>
          </a:xfrm>
          <a:prstGeom prst="rect">
            <a:avLst/>
          </a:prstGeom>
        </p:spPr>
      </p:pic>
    </p:spTree>
    <p:extLst>
      <p:ext uri="{BB962C8B-B14F-4D97-AF65-F5344CB8AC3E}">
        <p14:creationId xmlns:p14="http://schemas.microsoft.com/office/powerpoint/2010/main" val="2358364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06 - DAPC</a:t>
            </a:r>
          </a:p>
        </p:txBody>
      </p:sp>
      <p:pic>
        <p:nvPicPr>
          <p:cNvPr id="4" name="Picture 3">
            <a:extLst>
              <a:ext uri="{FF2B5EF4-FFF2-40B4-BE49-F238E27FC236}">
                <a16:creationId xmlns:a16="http://schemas.microsoft.com/office/drawing/2014/main" id="{424726A5-3B52-5174-A7A4-286FAE63650C}"/>
              </a:ext>
            </a:extLst>
          </p:cNvPr>
          <p:cNvPicPr>
            <a:picLocks noChangeAspect="1"/>
          </p:cNvPicPr>
          <p:nvPr/>
        </p:nvPicPr>
        <p:blipFill>
          <a:blip r:embed="rId3"/>
          <a:stretch>
            <a:fillRect/>
          </a:stretch>
        </p:blipFill>
        <p:spPr>
          <a:xfrm>
            <a:off x="914400" y="1597251"/>
            <a:ext cx="7632834" cy="4039793"/>
          </a:xfrm>
          <a:prstGeom prst="rect">
            <a:avLst/>
          </a:prstGeom>
        </p:spPr>
      </p:pic>
    </p:spTree>
    <p:extLst>
      <p:ext uri="{BB962C8B-B14F-4D97-AF65-F5344CB8AC3E}">
        <p14:creationId xmlns:p14="http://schemas.microsoft.com/office/powerpoint/2010/main" val="2077522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CD6C-EC52-E16B-FCA4-B9A145B48F81}"/>
              </a:ext>
            </a:extLst>
          </p:cNvPr>
          <p:cNvSpPr>
            <a:spLocks noGrp="1"/>
          </p:cNvSpPr>
          <p:nvPr>
            <p:ph type="title"/>
          </p:nvPr>
        </p:nvSpPr>
        <p:spPr/>
        <p:txBody>
          <a:bodyPr/>
          <a:lstStyle/>
          <a:p>
            <a:r>
              <a:rPr lang="en-US" dirty="0">
                <a:solidFill>
                  <a:schemeClr val="accent1"/>
                </a:solidFill>
                <a:latin typeface="Bookman Old Style" panose="02050604050505020204" pitchFamily="18" charset="0"/>
              </a:rPr>
              <a:t>Datasets we will use</a:t>
            </a:r>
          </a:p>
        </p:txBody>
      </p:sp>
      <p:sp>
        <p:nvSpPr>
          <p:cNvPr id="3" name="Content Placeholder 2">
            <a:extLst>
              <a:ext uri="{FF2B5EF4-FFF2-40B4-BE49-F238E27FC236}">
                <a16:creationId xmlns:a16="http://schemas.microsoft.com/office/drawing/2014/main" id="{B876D2AA-79F9-D8E5-0730-6E7048EF27BC}"/>
              </a:ext>
            </a:extLst>
          </p:cNvPr>
          <p:cNvSpPr>
            <a:spLocks noGrp="1"/>
          </p:cNvSpPr>
          <p:nvPr>
            <p:ph idx="1"/>
          </p:nvPr>
        </p:nvSpPr>
        <p:spPr>
          <a:xfrm>
            <a:off x="457200" y="1600200"/>
            <a:ext cx="8229600" cy="2139593"/>
          </a:xfrm>
        </p:spPr>
        <p:txBody>
          <a:bodyPr>
            <a:normAutofit/>
          </a:bodyPr>
          <a:lstStyle/>
          <a:p>
            <a:pPr marL="0" indent="0">
              <a:buNone/>
            </a:pPr>
            <a:r>
              <a:rPr lang="en-US" sz="2400" dirty="0">
                <a:latin typeface="Bookman Old Style" panose="02050604050505020204" pitchFamily="18" charset="0"/>
              </a:rPr>
              <a:t>We ran a similar course 2019 – the main aim of the course is to get you confident enough to go from raw data to interpreting outputs from analyses. So ask questions!</a:t>
            </a:r>
          </a:p>
        </p:txBody>
      </p:sp>
      <p:sp>
        <p:nvSpPr>
          <p:cNvPr id="9" name="Content Placeholder 2">
            <a:extLst>
              <a:ext uri="{FF2B5EF4-FFF2-40B4-BE49-F238E27FC236}">
                <a16:creationId xmlns:a16="http://schemas.microsoft.com/office/drawing/2014/main" id="{052AC73B-28DA-3088-40E3-190D15B28A33}"/>
              </a:ext>
            </a:extLst>
          </p:cNvPr>
          <p:cNvSpPr txBox="1">
            <a:spLocks/>
          </p:cNvSpPr>
          <p:nvPr/>
        </p:nvSpPr>
        <p:spPr>
          <a:xfrm>
            <a:off x="3344416" y="5898179"/>
            <a:ext cx="2183082" cy="68518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i="1" dirty="0" err="1"/>
              <a:t>Leptopelis</a:t>
            </a:r>
            <a:r>
              <a:rPr lang="en-US" sz="2400" i="1" dirty="0"/>
              <a:t> </a:t>
            </a:r>
            <a:r>
              <a:rPr lang="en-US" sz="2400" i="1" dirty="0" err="1"/>
              <a:t>flavomaculatus</a:t>
            </a:r>
            <a:endParaRPr lang="en-US" sz="2400" i="1" dirty="0"/>
          </a:p>
        </p:txBody>
      </p:sp>
      <p:sp>
        <p:nvSpPr>
          <p:cNvPr id="11" name="Content Placeholder 2">
            <a:extLst>
              <a:ext uri="{FF2B5EF4-FFF2-40B4-BE49-F238E27FC236}">
                <a16:creationId xmlns:a16="http://schemas.microsoft.com/office/drawing/2014/main" id="{9587B0E3-3BA5-B899-0BC9-7FED7CE8F2D5}"/>
              </a:ext>
            </a:extLst>
          </p:cNvPr>
          <p:cNvSpPr txBox="1">
            <a:spLocks/>
          </p:cNvSpPr>
          <p:nvPr/>
        </p:nvSpPr>
        <p:spPr>
          <a:xfrm>
            <a:off x="804792" y="5898864"/>
            <a:ext cx="2455169" cy="4726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i="1" dirty="0"/>
              <a:t>Myotis </a:t>
            </a:r>
            <a:r>
              <a:rPr lang="en-US" sz="2200" i="1" dirty="0" err="1"/>
              <a:t>escalerai</a:t>
            </a:r>
            <a:endParaRPr lang="en-US" sz="2200" i="1" dirty="0"/>
          </a:p>
        </p:txBody>
      </p:sp>
      <p:sp>
        <p:nvSpPr>
          <p:cNvPr id="12" name="Content Placeholder 2">
            <a:extLst>
              <a:ext uri="{FF2B5EF4-FFF2-40B4-BE49-F238E27FC236}">
                <a16:creationId xmlns:a16="http://schemas.microsoft.com/office/drawing/2014/main" id="{07CD2C93-6D31-49BD-6675-E51D229405AC}"/>
              </a:ext>
            </a:extLst>
          </p:cNvPr>
          <p:cNvSpPr txBox="1">
            <a:spLocks/>
          </p:cNvSpPr>
          <p:nvPr/>
        </p:nvSpPr>
        <p:spPr>
          <a:xfrm>
            <a:off x="5884041" y="5898178"/>
            <a:ext cx="2674332" cy="6851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i="1" dirty="0"/>
              <a:t>Hyphaene coriacea</a:t>
            </a:r>
          </a:p>
        </p:txBody>
      </p:sp>
      <p:pic>
        <p:nvPicPr>
          <p:cNvPr id="10" name="Picture 2" descr="Myotis escalerai | UNEP/EUROBATS">
            <a:extLst>
              <a:ext uri="{FF2B5EF4-FFF2-40B4-BE49-F238E27FC236}">
                <a16:creationId xmlns:a16="http://schemas.microsoft.com/office/drawing/2014/main" id="{B0E1D024-7650-33C4-1BE4-F86C27215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015" y="4003283"/>
            <a:ext cx="2455168" cy="16338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Leptopelis flavomaculatus | Another image of the Yellow-spot… | Flickr">
            <a:extLst>
              <a:ext uri="{FF2B5EF4-FFF2-40B4-BE49-F238E27FC236}">
                <a16:creationId xmlns:a16="http://schemas.microsoft.com/office/drawing/2014/main" id="{8106B71E-EF76-BD52-FB73-8DE84DC763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29" t="13941" r="10562" b="20088"/>
          <a:stretch/>
        </p:blipFill>
        <p:spPr bwMode="auto">
          <a:xfrm>
            <a:off x="3452100" y="4003283"/>
            <a:ext cx="2321976" cy="16314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2387594C-3B44-9FFC-779A-388F25B837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993" y="4003283"/>
            <a:ext cx="2178140" cy="1633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48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06 - DAPC</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4" name="Picture 3">
            <a:extLst>
              <a:ext uri="{FF2B5EF4-FFF2-40B4-BE49-F238E27FC236}">
                <a16:creationId xmlns:a16="http://schemas.microsoft.com/office/drawing/2014/main" id="{9CE239E5-113D-8DFF-4E06-23D292BEB755}"/>
              </a:ext>
            </a:extLst>
          </p:cNvPr>
          <p:cNvPicPr>
            <a:picLocks noChangeAspect="1"/>
          </p:cNvPicPr>
          <p:nvPr/>
        </p:nvPicPr>
        <p:blipFill>
          <a:blip r:embed="rId3"/>
          <a:srcRect/>
          <a:stretch/>
        </p:blipFill>
        <p:spPr>
          <a:xfrm>
            <a:off x="4783672" y="1875947"/>
            <a:ext cx="3691456" cy="3691456"/>
          </a:xfrm>
          <a:prstGeom prst="rect">
            <a:avLst/>
          </a:prstGeom>
        </p:spPr>
      </p:pic>
      <p:pic>
        <p:nvPicPr>
          <p:cNvPr id="10" name="Picture 9">
            <a:extLst>
              <a:ext uri="{FF2B5EF4-FFF2-40B4-BE49-F238E27FC236}">
                <a16:creationId xmlns:a16="http://schemas.microsoft.com/office/drawing/2014/main" id="{2A977704-2C83-D7F1-3F1F-4B8AB34D007B}"/>
              </a:ext>
            </a:extLst>
          </p:cNvPr>
          <p:cNvPicPr>
            <a:picLocks noChangeAspect="1"/>
          </p:cNvPicPr>
          <p:nvPr/>
        </p:nvPicPr>
        <p:blipFill>
          <a:blip r:embed="rId4"/>
          <a:srcRect/>
          <a:stretch/>
        </p:blipFill>
        <p:spPr>
          <a:xfrm>
            <a:off x="1051186" y="1340804"/>
            <a:ext cx="3346154" cy="3346154"/>
          </a:xfrm>
          <a:prstGeom prst="rect">
            <a:avLst/>
          </a:prstGeom>
        </p:spPr>
      </p:pic>
    </p:spTree>
    <p:extLst>
      <p:ext uri="{BB962C8B-B14F-4D97-AF65-F5344CB8AC3E}">
        <p14:creationId xmlns:p14="http://schemas.microsoft.com/office/powerpoint/2010/main" val="639299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Summary of pop structure</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sp>
        <p:nvSpPr>
          <p:cNvPr id="8" name="Rectangle 7">
            <a:extLst>
              <a:ext uri="{FF2B5EF4-FFF2-40B4-BE49-F238E27FC236}">
                <a16:creationId xmlns:a16="http://schemas.microsoft.com/office/drawing/2014/main" id="{3F5E35E8-73BF-7951-CBB5-9E15BD992902}"/>
              </a:ext>
            </a:extLst>
          </p:cNvPr>
          <p:cNvSpPr/>
          <p:nvPr/>
        </p:nvSpPr>
        <p:spPr>
          <a:xfrm>
            <a:off x="259095" y="4809420"/>
            <a:ext cx="8024905" cy="1631216"/>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Admixture, </a:t>
            </a:r>
            <a:r>
              <a:rPr lang="en-GB" sz="2000" dirty="0" err="1">
                <a:latin typeface="Bookman Old Style" panose="02050604050505020204" pitchFamily="18" charset="0"/>
              </a:rPr>
              <a:t>sNMF</a:t>
            </a:r>
            <a:r>
              <a:rPr lang="en-GB" sz="2000" dirty="0">
                <a:latin typeface="Bookman Old Style" panose="02050604050505020204" pitchFamily="18" charset="0"/>
              </a:rPr>
              <a:t> and DAPC analyses suggest k=4 </a:t>
            </a:r>
          </a:p>
          <a:p>
            <a:pPr marL="342900" indent="-342900">
              <a:buFont typeface="Arial"/>
              <a:buChar char="•"/>
            </a:pPr>
            <a:r>
              <a:rPr lang="en-GB" sz="2000" dirty="0">
                <a:latin typeface="Bookman Old Style" panose="02050604050505020204" pitchFamily="18" charset="0"/>
              </a:rPr>
              <a:t>1 isolated cluster towards southern Mozambique</a:t>
            </a:r>
          </a:p>
          <a:p>
            <a:pPr marL="342900" indent="-342900">
              <a:buFont typeface="Arial"/>
              <a:buChar char="•"/>
            </a:pPr>
            <a:r>
              <a:rPr lang="en-GB" sz="2000" dirty="0">
                <a:latin typeface="Bookman Old Style" panose="02050604050505020204" pitchFamily="18" charset="0"/>
              </a:rPr>
              <a:t>1 cluster in northern Mozambique</a:t>
            </a:r>
          </a:p>
          <a:p>
            <a:pPr marL="342900" indent="-342900">
              <a:buFont typeface="Arial"/>
              <a:buChar char="•"/>
            </a:pPr>
            <a:r>
              <a:rPr lang="en-GB" sz="2000" dirty="0">
                <a:latin typeface="Bookman Old Style" panose="02050604050505020204" pitchFamily="18" charset="0"/>
              </a:rPr>
              <a:t>1 cluster in southern Tanzania</a:t>
            </a:r>
          </a:p>
          <a:p>
            <a:pPr marL="342900" indent="-342900">
              <a:buFont typeface="Arial"/>
              <a:buChar char="•"/>
            </a:pPr>
            <a:r>
              <a:rPr lang="en-GB" sz="2000" dirty="0">
                <a:latin typeface="Bookman Old Style" panose="02050604050505020204" pitchFamily="18" charset="0"/>
              </a:rPr>
              <a:t>1 large cluster in northern Tanzania and Kenya</a:t>
            </a:r>
          </a:p>
        </p:txBody>
      </p:sp>
      <p:pic>
        <p:nvPicPr>
          <p:cNvPr id="11" name="Picture 10">
            <a:extLst>
              <a:ext uri="{FF2B5EF4-FFF2-40B4-BE49-F238E27FC236}">
                <a16:creationId xmlns:a16="http://schemas.microsoft.com/office/drawing/2014/main" id="{7EA4C360-EA15-8D70-021A-C7C3B71B2FBC}"/>
              </a:ext>
            </a:extLst>
          </p:cNvPr>
          <p:cNvPicPr>
            <a:picLocks noChangeAspect="1"/>
          </p:cNvPicPr>
          <p:nvPr/>
        </p:nvPicPr>
        <p:blipFill>
          <a:blip r:embed="rId3"/>
          <a:srcRect/>
          <a:stretch/>
        </p:blipFill>
        <p:spPr>
          <a:xfrm>
            <a:off x="300980" y="1232972"/>
            <a:ext cx="5975868" cy="1593565"/>
          </a:xfrm>
          <a:prstGeom prst="rect">
            <a:avLst/>
          </a:prstGeom>
        </p:spPr>
      </p:pic>
      <p:pic>
        <p:nvPicPr>
          <p:cNvPr id="12" name="Picture 11">
            <a:extLst>
              <a:ext uri="{FF2B5EF4-FFF2-40B4-BE49-F238E27FC236}">
                <a16:creationId xmlns:a16="http://schemas.microsoft.com/office/drawing/2014/main" id="{94408BD6-69A0-591C-505C-BA06DDF0A74F}"/>
              </a:ext>
            </a:extLst>
          </p:cNvPr>
          <p:cNvPicPr>
            <a:picLocks noChangeAspect="1"/>
          </p:cNvPicPr>
          <p:nvPr/>
        </p:nvPicPr>
        <p:blipFill>
          <a:blip r:embed="rId4"/>
          <a:srcRect/>
          <a:stretch/>
        </p:blipFill>
        <p:spPr>
          <a:xfrm>
            <a:off x="282539" y="2632217"/>
            <a:ext cx="5975872" cy="1593566"/>
          </a:xfrm>
          <a:prstGeom prst="rect">
            <a:avLst/>
          </a:prstGeom>
        </p:spPr>
      </p:pic>
      <p:pic>
        <p:nvPicPr>
          <p:cNvPr id="13" name="Picture 12">
            <a:extLst>
              <a:ext uri="{FF2B5EF4-FFF2-40B4-BE49-F238E27FC236}">
                <a16:creationId xmlns:a16="http://schemas.microsoft.com/office/drawing/2014/main" id="{CE4A594D-47A7-82C9-DA92-49D54B99C3F6}"/>
              </a:ext>
            </a:extLst>
          </p:cNvPr>
          <p:cNvPicPr>
            <a:picLocks noChangeAspect="1"/>
          </p:cNvPicPr>
          <p:nvPr/>
        </p:nvPicPr>
        <p:blipFill>
          <a:blip r:embed="rId5"/>
          <a:srcRect/>
          <a:stretch/>
        </p:blipFill>
        <p:spPr>
          <a:xfrm>
            <a:off x="6555172" y="1179741"/>
            <a:ext cx="1728828" cy="1728828"/>
          </a:xfrm>
          <a:prstGeom prst="rect">
            <a:avLst/>
          </a:prstGeom>
        </p:spPr>
      </p:pic>
      <p:pic>
        <p:nvPicPr>
          <p:cNvPr id="4" name="Picture 3">
            <a:extLst>
              <a:ext uri="{FF2B5EF4-FFF2-40B4-BE49-F238E27FC236}">
                <a16:creationId xmlns:a16="http://schemas.microsoft.com/office/drawing/2014/main" id="{47A34E33-9E2E-F53D-BE1F-5693961C5662}"/>
              </a:ext>
            </a:extLst>
          </p:cNvPr>
          <p:cNvPicPr>
            <a:picLocks noChangeAspect="1"/>
          </p:cNvPicPr>
          <p:nvPr/>
        </p:nvPicPr>
        <p:blipFill>
          <a:blip r:embed="rId6"/>
          <a:stretch>
            <a:fillRect/>
          </a:stretch>
        </p:blipFill>
        <p:spPr>
          <a:xfrm>
            <a:off x="7125799" y="3429000"/>
            <a:ext cx="1726036" cy="3221402"/>
          </a:xfrm>
          <a:prstGeom prst="rect">
            <a:avLst/>
          </a:prstGeom>
        </p:spPr>
      </p:pic>
    </p:spTree>
    <p:extLst>
      <p:ext uri="{BB962C8B-B14F-4D97-AF65-F5344CB8AC3E}">
        <p14:creationId xmlns:p14="http://schemas.microsoft.com/office/powerpoint/2010/main" val="1311339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07 - </a:t>
            </a:r>
            <a:r>
              <a:rPr lang="en-US" dirty="0" err="1">
                <a:solidFill>
                  <a:schemeClr val="accent1"/>
                </a:solidFill>
                <a:latin typeface="Bookman Old Style" panose="02050604050505020204" pitchFamily="18" charset="0"/>
              </a:rPr>
              <a:t>RAxML</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8" name="Picture 7" descr="Screenshot 2019-10-14 at 14.46.32.png">
            <a:extLst>
              <a:ext uri="{FF2B5EF4-FFF2-40B4-BE49-F238E27FC236}">
                <a16:creationId xmlns:a16="http://schemas.microsoft.com/office/drawing/2014/main" id="{A39B8C4A-5C19-E03A-4193-06A200ACB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96" y="1737058"/>
            <a:ext cx="7924715" cy="4234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61914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07 - </a:t>
            </a:r>
            <a:r>
              <a:rPr lang="en-US" dirty="0" err="1">
                <a:solidFill>
                  <a:schemeClr val="accent1"/>
                </a:solidFill>
                <a:latin typeface="Bookman Old Style" panose="02050604050505020204" pitchFamily="18" charset="0"/>
              </a:rPr>
              <a:t>RAxML</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6" name="Picture 5">
            <a:extLst>
              <a:ext uri="{FF2B5EF4-FFF2-40B4-BE49-F238E27FC236}">
                <a16:creationId xmlns:a16="http://schemas.microsoft.com/office/drawing/2014/main" id="{F4EA06F7-6051-638C-C008-8B1D6DAA43EC}"/>
              </a:ext>
            </a:extLst>
          </p:cNvPr>
          <p:cNvPicPr>
            <a:picLocks noChangeAspect="1"/>
          </p:cNvPicPr>
          <p:nvPr/>
        </p:nvPicPr>
        <p:blipFill>
          <a:blip r:embed="rId3"/>
          <a:stretch>
            <a:fillRect/>
          </a:stretch>
        </p:blipFill>
        <p:spPr>
          <a:xfrm>
            <a:off x="1174281" y="1417638"/>
            <a:ext cx="7122695" cy="5181426"/>
          </a:xfrm>
          <a:prstGeom prst="rect">
            <a:avLst/>
          </a:prstGeom>
        </p:spPr>
      </p:pic>
    </p:spTree>
    <p:extLst>
      <p:ext uri="{BB962C8B-B14F-4D97-AF65-F5344CB8AC3E}">
        <p14:creationId xmlns:p14="http://schemas.microsoft.com/office/powerpoint/2010/main" val="1752430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08 – Genetic diversity and FST</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12" name="Picture 11">
            <a:extLst>
              <a:ext uri="{FF2B5EF4-FFF2-40B4-BE49-F238E27FC236}">
                <a16:creationId xmlns:a16="http://schemas.microsoft.com/office/drawing/2014/main" id="{FC117BED-EEB5-BC33-7C25-E011510C890C}"/>
              </a:ext>
            </a:extLst>
          </p:cNvPr>
          <p:cNvPicPr>
            <a:picLocks noChangeAspect="1"/>
          </p:cNvPicPr>
          <p:nvPr/>
        </p:nvPicPr>
        <p:blipFill>
          <a:blip r:embed="rId3"/>
          <a:stretch>
            <a:fillRect/>
          </a:stretch>
        </p:blipFill>
        <p:spPr>
          <a:xfrm>
            <a:off x="843808" y="1340970"/>
            <a:ext cx="7456384" cy="2348559"/>
          </a:xfrm>
          <a:prstGeom prst="rect">
            <a:avLst/>
          </a:prstGeom>
        </p:spPr>
      </p:pic>
      <p:pic>
        <p:nvPicPr>
          <p:cNvPr id="14" name="Picture 13">
            <a:extLst>
              <a:ext uri="{FF2B5EF4-FFF2-40B4-BE49-F238E27FC236}">
                <a16:creationId xmlns:a16="http://schemas.microsoft.com/office/drawing/2014/main" id="{9273A1FE-B00E-C9AD-CFB7-9EF8C29A8D66}"/>
              </a:ext>
            </a:extLst>
          </p:cNvPr>
          <p:cNvPicPr>
            <a:picLocks noChangeAspect="1"/>
          </p:cNvPicPr>
          <p:nvPr/>
        </p:nvPicPr>
        <p:blipFill>
          <a:blip r:embed="rId4"/>
          <a:stretch>
            <a:fillRect/>
          </a:stretch>
        </p:blipFill>
        <p:spPr>
          <a:xfrm>
            <a:off x="1589076" y="4278350"/>
            <a:ext cx="7097724" cy="2277498"/>
          </a:xfrm>
          <a:prstGeom prst="rect">
            <a:avLst/>
          </a:prstGeom>
        </p:spPr>
      </p:pic>
      <p:pic>
        <p:nvPicPr>
          <p:cNvPr id="5122" name="Picture 2" descr="Download Stacks">
            <a:extLst>
              <a:ext uri="{FF2B5EF4-FFF2-40B4-BE49-F238E27FC236}">
                <a16:creationId xmlns:a16="http://schemas.microsoft.com/office/drawing/2014/main" id="{27EB3C48-4491-C6D0-8327-04A6BD6657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269" y="3928692"/>
            <a:ext cx="1147077" cy="59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01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6621" y="1441756"/>
            <a:ext cx="7687639" cy="5632311"/>
          </a:xfrm>
          <a:prstGeom prst="rect">
            <a:avLst/>
          </a:prstGeom>
        </p:spPr>
        <p:txBody>
          <a:bodyPr wrap="square">
            <a:spAutoFit/>
          </a:bodyPr>
          <a:lstStyle/>
          <a:p>
            <a:pPr marL="342900" indent="-342900">
              <a:buFont typeface="Arial"/>
              <a:buChar char="•"/>
            </a:pPr>
            <a:r>
              <a:rPr lang="en-US" sz="2400" dirty="0">
                <a:latin typeface="Bookman Old Style" panose="02050604050505020204" pitchFamily="18" charset="0"/>
              </a:rPr>
              <a:t>High-throughput data and </a:t>
            </a:r>
            <a:r>
              <a:rPr lang="en-US" sz="2400" dirty="0" err="1">
                <a:latin typeface="Bookman Old Style" panose="02050604050505020204" pitchFamily="18" charset="0"/>
              </a:rPr>
              <a:t>ddRAD</a:t>
            </a:r>
            <a:r>
              <a:rPr lang="en-US" sz="2400" dirty="0">
                <a:latin typeface="Bookman Old Style" panose="02050604050505020204" pitchFamily="18" charset="0"/>
              </a:rPr>
              <a:t>-seq background </a:t>
            </a:r>
            <a:r>
              <a:rPr lang="mr-IN" sz="2400" dirty="0">
                <a:latin typeface="Bookman Old Style" panose="02050604050505020204" pitchFamily="18" charset="0"/>
              </a:rPr>
              <a:t>–</a:t>
            </a:r>
            <a:r>
              <a:rPr lang="en-US" sz="2400" dirty="0">
                <a:latin typeface="Bookman Old Style" panose="02050604050505020204" pitchFamily="18" charset="0"/>
              </a:rPr>
              <a:t> what is it and why use it?</a:t>
            </a:r>
          </a:p>
          <a:p>
            <a:pPr marL="342900" indent="-342900">
              <a:buFont typeface="Arial"/>
              <a:buChar char="•"/>
            </a:pPr>
            <a:endParaRPr lang="en-US" sz="2400" dirty="0">
              <a:latin typeface="Bookman Old Style" panose="02050604050505020204" pitchFamily="18" charset="0"/>
            </a:endParaRPr>
          </a:p>
          <a:p>
            <a:pPr marL="342900" indent="-342900">
              <a:buFont typeface="Arial"/>
              <a:buChar char="•"/>
            </a:pPr>
            <a:r>
              <a:rPr lang="en-US" sz="2400" dirty="0">
                <a:latin typeface="Bookman Old Style" panose="02050604050505020204" pitchFamily="18" charset="0"/>
              </a:rPr>
              <a:t>Sampling strategy prior to RAD-seq type work – how should I plan my sequencing?</a:t>
            </a:r>
          </a:p>
          <a:p>
            <a:endParaRPr lang="en-US" sz="2400" dirty="0">
              <a:latin typeface="Bookman Old Style" panose="02050604050505020204" pitchFamily="18" charset="0"/>
            </a:endParaRPr>
          </a:p>
          <a:p>
            <a:pPr marL="342900" indent="-342900">
              <a:buFont typeface="Arial"/>
              <a:buChar char="•"/>
            </a:pPr>
            <a:r>
              <a:rPr lang="en-US" sz="2400" dirty="0">
                <a:latin typeface="Bookman Old Style" panose="02050604050505020204" pitchFamily="18" charset="0"/>
              </a:rPr>
              <a:t>Bioinformatics to generate output files with a HPC cluster using Stacks 2 </a:t>
            </a:r>
          </a:p>
          <a:p>
            <a:pPr marL="342900" indent="-342900">
              <a:buFont typeface="Arial"/>
              <a:buChar char="•"/>
            </a:pPr>
            <a:endParaRPr lang="en-US" sz="2400" dirty="0">
              <a:latin typeface="Bookman Old Style" panose="02050604050505020204" pitchFamily="18" charset="0"/>
            </a:endParaRPr>
          </a:p>
          <a:p>
            <a:pPr marL="342900" indent="-342900">
              <a:buFont typeface="Arial"/>
              <a:buChar char="•"/>
            </a:pPr>
            <a:endParaRPr lang="en-US" sz="2400" dirty="0">
              <a:latin typeface="Bookman Old Style" panose="02050604050505020204" pitchFamily="18" charset="0"/>
            </a:endParaRPr>
          </a:p>
          <a:p>
            <a:pPr marL="342900" indent="-342900">
              <a:buFont typeface="Wingdings" charset="2"/>
              <a:buChar char="Ø"/>
            </a:pPr>
            <a:r>
              <a:rPr lang="en-US" sz="2400" dirty="0">
                <a:latin typeface="Bookman Old Style" panose="02050604050505020204" pitchFamily="18" charset="0"/>
              </a:rPr>
              <a:t>More specific workshops to follow late 2022 depending on demand (most probably demographic history/local adaptation and Genotype-Environment Association analyses)</a:t>
            </a:r>
          </a:p>
          <a:p>
            <a:pPr marL="342900" indent="-342900">
              <a:buFont typeface="Wingdings" charset="2"/>
              <a:buChar char="Ø"/>
            </a:pPr>
            <a:endParaRPr lang="en-US" sz="2400" dirty="0">
              <a:latin typeface="Bookman Old Style" panose="02050604050505020204" pitchFamily="18" charset="0"/>
            </a:endParaRPr>
          </a:p>
        </p:txBody>
      </p:sp>
      <p:sp>
        <p:nvSpPr>
          <p:cNvPr id="4" name="Title 1">
            <a:extLst>
              <a:ext uri="{FF2B5EF4-FFF2-40B4-BE49-F238E27FC236}">
                <a16:creationId xmlns:a16="http://schemas.microsoft.com/office/drawing/2014/main" id="{DD3BA52B-1579-6362-3C3E-1C9AE9B261DC}"/>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What are we doing?</a:t>
            </a:r>
          </a:p>
        </p:txBody>
      </p:sp>
    </p:spTree>
    <p:extLst>
      <p:ext uri="{BB962C8B-B14F-4D97-AF65-F5344CB8AC3E}">
        <p14:creationId xmlns:p14="http://schemas.microsoft.com/office/powerpoint/2010/main" val="166915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txBox="1">
            <a:spLocks/>
          </p:cNvSpPr>
          <p:nvPr/>
        </p:nvSpPr>
        <p:spPr>
          <a:xfrm>
            <a:off x="685672" y="1579475"/>
            <a:ext cx="77724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latin typeface="Bookman Old Style" panose="02050604050505020204" pitchFamily="18" charset="0"/>
              </a:rPr>
              <a:t>See Wright, Fisher, Haldane in the early-mid 19</a:t>
            </a:r>
            <a:r>
              <a:rPr lang="en-US" sz="2000" baseline="30000" dirty="0">
                <a:latin typeface="Bookman Old Style" panose="02050604050505020204" pitchFamily="18" charset="0"/>
              </a:rPr>
              <a:t>th</a:t>
            </a:r>
            <a:r>
              <a:rPr lang="en-US" sz="2000" dirty="0">
                <a:latin typeface="Bookman Old Style" panose="02050604050505020204" pitchFamily="18" charset="0"/>
              </a:rPr>
              <a:t> century:</a:t>
            </a:r>
          </a:p>
          <a:p>
            <a:pPr marL="342900" indent="-342900" algn="l">
              <a:buFontTx/>
              <a:buChar char="-"/>
            </a:pPr>
            <a:r>
              <a:rPr lang="en-US" sz="2000" dirty="0">
                <a:latin typeface="Bookman Old Style" panose="02050604050505020204" pitchFamily="18" charset="0"/>
              </a:rPr>
              <a:t>Genetic composition of populations</a:t>
            </a:r>
          </a:p>
          <a:p>
            <a:pPr marL="342900" indent="-342900" algn="l">
              <a:buFontTx/>
              <a:buChar char="-"/>
            </a:pPr>
            <a:r>
              <a:rPr lang="en-US" sz="2000" dirty="0">
                <a:latin typeface="Bookman Old Style" panose="02050604050505020204" pitchFamily="18" charset="0"/>
              </a:rPr>
              <a:t>Changes in genotypes in response to the four evolutionary forces (drift, natural selection, gene flow and mutation)</a:t>
            </a:r>
          </a:p>
          <a:p>
            <a:pPr algn="l"/>
            <a:endParaRPr lang="en-US" sz="2000" dirty="0">
              <a:latin typeface="Bookman Old Style" panose="02050604050505020204" pitchFamily="18" charset="0"/>
            </a:endParaRPr>
          </a:p>
          <a:p>
            <a:pPr algn="l"/>
            <a:endParaRPr lang="en-US" sz="2000" dirty="0">
              <a:latin typeface="Bookman Old Style" panose="02050604050505020204" pitchFamily="18" charset="0"/>
            </a:endParaRPr>
          </a:p>
        </p:txBody>
      </p:sp>
      <p:sp>
        <p:nvSpPr>
          <p:cNvPr id="8" name="Title 4"/>
          <p:cNvSpPr txBox="1">
            <a:spLocks/>
          </p:cNvSpPr>
          <p:nvPr/>
        </p:nvSpPr>
        <p:spPr>
          <a:xfrm>
            <a:off x="737165" y="4412686"/>
            <a:ext cx="8099158"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000" dirty="0">
              <a:latin typeface="Bookman Old Style" panose="02050604050505020204" pitchFamily="18" charset="0"/>
            </a:endParaRPr>
          </a:p>
          <a:p>
            <a:pPr algn="l"/>
            <a:r>
              <a:rPr lang="en-US" sz="2000" dirty="0">
                <a:latin typeface="Bookman Old Style" panose="02050604050505020204" pitchFamily="18" charset="0"/>
              </a:rPr>
              <a:t>Markers have gradually become more numerous and associated methods more sophisticated:</a:t>
            </a:r>
          </a:p>
          <a:p>
            <a:pPr algn="l"/>
            <a:r>
              <a:rPr lang="en-US" sz="2000" dirty="0">
                <a:latin typeface="Bookman Old Style" panose="02050604050505020204" pitchFamily="18" charset="0"/>
              </a:rPr>
              <a:t>	- Allozymes</a:t>
            </a:r>
            <a:br>
              <a:rPr lang="en-US" sz="2000" dirty="0">
                <a:latin typeface="Bookman Old Style" panose="02050604050505020204" pitchFamily="18" charset="0"/>
              </a:rPr>
            </a:br>
            <a:r>
              <a:rPr lang="en-US" sz="2000" dirty="0">
                <a:latin typeface="Bookman Old Style" panose="02050604050505020204" pitchFamily="18" charset="0"/>
              </a:rPr>
              <a:t>	- AFLPs</a:t>
            </a:r>
            <a:br>
              <a:rPr lang="en-US" sz="2000" dirty="0">
                <a:latin typeface="Bookman Old Style" panose="02050604050505020204" pitchFamily="18" charset="0"/>
              </a:rPr>
            </a:br>
            <a:r>
              <a:rPr lang="en-US" sz="2000" dirty="0">
                <a:latin typeface="Bookman Old Style" panose="02050604050505020204" pitchFamily="18" charset="0"/>
              </a:rPr>
              <a:t>	- microsatellites</a:t>
            </a:r>
            <a:br>
              <a:rPr lang="en-US" sz="2000" dirty="0">
                <a:latin typeface="Bookman Old Style" panose="02050604050505020204" pitchFamily="18" charset="0"/>
              </a:rPr>
            </a:br>
            <a:r>
              <a:rPr lang="en-US" sz="2000" dirty="0">
                <a:latin typeface="Bookman Old Style" panose="02050604050505020204" pitchFamily="18" charset="0"/>
              </a:rPr>
              <a:t>	- SNPs (Single Nucleotide Polymorphisms)</a:t>
            </a:r>
          </a:p>
          <a:p>
            <a:pPr algn="l"/>
            <a:r>
              <a:rPr lang="en-US" sz="2000" dirty="0">
                <a:latin typeface="Bookman Old Style" panose="02050604050505020204" pitchFamily="18" charset="0"/>
              </a:rPr>
              <a:t>    	- Whole genomes</a:t>
            </a:r>
          </a:p>
        </p:txBody>
      </p:sp>
      <p:sp>
        <p:nvSpPr>
          <p:cNvPr id="9" name="Title 1">
            <a:extLst>
              <a:ext uri="{FF2B5EF4-FFF2-40B4-BE49-F238E27FC236}">
                <a16:creationId xmlns:a16="http://schemas.microsoft.com/office/drawing/2014/main" id="{35EA8B60-D68D-08CE-2AEC-07E29E0936F2}"/>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Population genetics history</a:t>
            </a:r>
          </a:p>
        </p:txBody>
      </p:sp>
      <p:pic>
        <p:nvPicPr>
          <p:cNvPr id="10" name="Picture 9" descr="Screen Shot 2019-03-11 at 12.02.04.png">
            <a:extLst>
              <a:ext uri="{FF2B5EF4-FFF2-40B4-BE49-F238E27FC236}">
                <a16:creationId xmlns:a16="http://schemas.microsoft.com/office/drawing/2014/main" id="{F1E98008-7A73-3450-659B-6FFCD6FF7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075" y="2859032"/>
            <a:ext cx="807529" cy="1007847"/>
          </a:xfrm>
          <a:prstGeom prst="rect">
            <a:avLst/>
          </a:prstGeom>
        </p:spPr>
      </p:pic>
      <p:pic>
        <p:nvPicPr>
          <p:cNvPr id="11" name="Picture 10" descr="Screen Shot 2019-03-11 at 12.02.19.png">
            <a:extLst>
              <a:ext uri="{FF2B5EF4-FFF2-40B4-BE49-F238E27FC236}">
                <a16:creationId xmlns:a16="http://schemas.microsoft.com/office/drawing/2014/main" id="{1D3904DA-9A57-A961-5853-2D2497E88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004" y="2859032"/>
            <a:ext cx="1029291" cy="1007847"/>
          </a:xfrm>
          <a:prstGeom prst="rect">
            <a:avLst/>
          </a:prstGeom>
        </p:spPr>
      </p:pic>
      <p:pic>
        <p:nvPicPr>
          <p:cNvPr id="12" name="Picture 11" descr="Screen Shot 2019-03-11 at 12.02.57.png">
            <a:extLst>
              <a:ext uri="{FF2B5EF4-FFF2-40B4-BE49-F238E27FC236}">
                <a16:creationId xmlns:a16="http://schemas.microsoft.com/office/drawing/2014/main" id="{6D03A7D5-F889-EFA8-4507-84B0327F5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695" y="2859032"/>
            <a:ext cx="806277" cy="1007847"/>
          </a:xfrm>
          <a:prstGeom prst="rect">
            <a:avLst/>
          </a:prstGeom>
        </p:spPr>
      </p:pic>
    </p:spTree>
    <p:extLst>
      <p:ext uri="{BB962C8B-B14F-4D97-AF65-F5344CB8AC3E}">
        <p14:creationId xmlns:p14="http://schemas.microsoft.com/office/powerpoint/2010/main" val="309405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02839" y="2014926"/>
            <a:ext cx="178658" cy="20568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cxnSp>
        <p:nvCxnSpPr>
          <p:cNvPr id="19" name="Straight Connector 18"/>
          <p:cNvCxnSpPr/>
          <p:nvPr/>
        </p:nvCxnSpPr>
        <p:spPr>
          <a:xfrm>
            <a:off x="3631132" y="2185332"/>
            <a:ext cx="307898" cy="497029"/>
          </a:xfrm>
          <a:prstGeom prst="line">
            <a:avLst/>
          </a:prstGeom>
          <a:ln w="317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947730" y="2682361"/>
            <a:ext cx="4584747"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Bookman Old Style" panose="02050604050505020204" pitchFamily="18" charset="0"/>
              </a:rPr>
              <a:t>AGCTACGCTACGACTACGATCACGCGATCCGAGAGAGAGAGCGACTCAGACTACCCCAAC</a:t>
            </a:r>
          </a:p>
        </p:txBody>
      </p:sp>
      <p:sp>
        <p:nvSpPr>
          <p:cNvPr id="23" name="Rectangle 22"/>
          <p:cNvSpPr/>
          <p:nvPr/>
        </p:nvSpPr>
        <p:spPr>
          <a:xfrm>
            <a:off x="469405" y="1526620"/>
            <a:ext cx="7265130" cy="400110"/>
          </a:xfrm>
          <a:prstGeom prst="rect">
            <a:avLst/>
          </a:prstGeom>
        </p:spPr>
        <p:txBody>
          <a:bodyPr wrap="none">
            <a:spAutoFit/>
          </a:bodyPr>
          <a:lstStyle/>
          <a:p>
            <a:r>
              <a:rPr lang="en-US" sz="2000" dirty="0">
                <a:latin typeface="Bookman Old Style" panose="02050604050505020204" pitchFamily="18" charset="0"/>
              </a:rPr>
              <a:t>Genetic data (e.g. nuclear loci, </a:t>
            </a:r>
            <a:r>
              <a:rPr lang="en-US" sz="2000" dirty="0" err="1">
                <a:latin typeface="Bookman Old Style" panose="02050604050505020204" pitchFamily="18" charset="0"/>
              </a:rPr>
              <a:t>mtDNA</a:t>
            </a:r>
            <a:r>
              <a:rPr lang="en-US" sz="2000" dirty="0">
                <a:latin typeface="Bookman Old Style" panose="02050604050505020204" pitchFamily="18" charset="0"/>
              </a:rPr>
              <a:t>, chloroplast DNA)</a:t>
            </a:r>
          </a:p>
        </p:txBody>
      </p:sp>
      <p:sp>
        <p:nvSpPr>
          <p:cNvPr id="24" name="Rectangle 23"/>
          <p:cNvSpPr/>
          <p:nvPr/>
        </p:nvSpPr>
        <p:spPr>
          <a:xfrm>
            <a:off x="500035" y="3346427"/>
            <a:ext cx="6861174" cy="400110"/>
          </a:xfrm>
          <a:prstGeom prst="rect">
            <a:avLst/>
          </a:prstGeom>
        </p:spPr>
        <p:txBody>
          <a:bodyPr wrap="none">
            <a:spAutoFit/>
          </a:bodyPr>
          <a:lstStyle/>
          <a:p>
            <a:r>
              <a:rPr lang="en-US" sz="2000" dirty="0">
                <a:latin typeface="Bookman Old Style" panose="02050604050505020204" pitchFamily="18" charset="0"/>
              </a:rPr>
              <a:t>Genomic data (e.g. WGS, Exon capture, [dd]RAD-seq)</a:t>
            </a:r>
          </a:p>
        </p:txBody>
      </p:sp>
      <p:sp>
        <p:nvSpPr>
          <p:cNvPr id="25" name="Rectangle 24"/>
          <p:cNvSpPr/>
          <p:nvPr/>
        </p:nvSpPr>
        <p:spPr>
          <a:xfrm>
            <a:off x="444590" y="3908888"/>
            <a:ext cx="7230952"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30" name="Rectangle 29"/>
          <p:cNvSpPr/>
          <p:nvPr/>
        </p:nvSpPr>
        <p:spPr>
          <a:xfrm>
            <a:off x="453108" y="4537946"/>
            <a:ext cx="153950"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cxnSp>
        <p:nvCxnSpPr>
          <p:cNvPr id="43" name="Straight Connector 42"/>
          <p:cNvCxnSpPr/>
          <p:nvPr/>
        </p:nvCxnSpPr>
        <p:spPr>
          <a:xfrm flipV="1">
            <a:off x="425006" y="3995397"/>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54888" y="4637435"/>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721275" y="4546478"/>
            <a:ext cx="299853" cy="16364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49" name="Rectangle 48"/>
          <p:cNvSpPr/>
          <p:nvPr/>
        </p:nvSpPr>
        <p:spPr>
          <a:xfrm>
            <a:off x="1688025" y="4555612"/>
            <a:ext cx="299853" cy="16364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0" name="Rectangle 49"/>
          <p:cNvSpPr/>
          <p:nvPr/>
        </p:nvSpPr>
        <p:spPr>
          <a:xfrm>
            <a:off x="2450026" y="4555612"/>
            <a:ext cx="242458" cy="154514"/>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1" name="Rectangle 50"/>
          <p:cNvSpPr/>
          <p:nvPr/>
        </p:nvSpPr>
        <p:spPr>
          <a:xfrm>
            <a:off x="3907149" y="4546478"/>
            <a:ext cx="272146" cy="16364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2" name="Rectangle 51"/>
          <p:cNvSpPr/>
          <p:nvPr/>
        </p:nvSpPr>
        <p:spPr>
          <a:xfrm>
            <a:off x="5004429" y="4537344"/>
            <a:ext cx="460163" cy="172782"/>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3" name="Rectangle 52"/>
          <p:cNvSpPr/>
          <p:nvPr/>
        </p:nvSpPr>
        <p:spPr>
          <a:xfrm>
            <a:off x="6284589" y="4523504"/>
            <a:ext cx="233100" cy="195756"/>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5" name="Rectangle 54"/>
          <p:cNvSpPr/>
          <p:nvPr/>
        </p:nvSpPr>
        <p:spPr>
          <a:xfrm>
            <a:off x="476772"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cxnSp>
        <p:nvCxnSpPr>
          <p:cNvPr id="56" name="Straight Connector 55"/>
          <p:cNvCxnSpPr/>
          <p:nvPr/>
        </p:nvCxnSpPr>
        <p:spPr>
          <a:xfrm flipV="1">
            <a:off x="425006" y="5318155"/>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605508"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8" name="Rectangle 57"/>
          <p:cNvSpPr/>
          <p:nvPr/>
        </p:nvSpPr>
        <p:spPr>
          <a:xfrm>
            <a:off x="734535"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9" name="Rectangle 58"/>
          <p:cNvSpPr/>
          <p:nvPr/>
        </p:nvSpPr>
        <p:spPr>
          <a:xfrm>
            <a:off x="863271"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2" name="Rectangle 61"/>
          <p:cNvSpPr/>
          <p:nvPr/>
        </p:nvSpPr>
        <p:spPr>
          <a:xfrm>
            <a:off x="986954"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3" name="Rectangle 62"/>
          <p:cNvSpPr/>
          <p:nvPr/>
        </p:nvSpPr>
        <p:spPr>
          <a:xfrm>
            <a:off x="111569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4" name="Rectangle 63"/>
          <p:cNvSpPr/>
          <p:nvPr/>
        </p:nvSpPr>
        <p:spPr>
          <a:xfrm>
            <a:off x="124471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5" name="Rectangle 64"/>
          <p:cNvSpPr/>
          <p:nvPr/>
        </p:nvSpPr>
        <p:spPr>
          <a:xfrm>
            <a:off x="137345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6" name="Rectangle 65"/>
          <p:cNvSpPr/>
          <p:nvPr/>
        </p:nvSpPr>
        <p:spPr>
          <a:xfrm>
            <a:off x="1499121"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7" name="Rectangle 66"/>
          <p:cNvSpPr/>
          <p:nvPr/>
        </p:nvSpPr>
        <p:spPr>
          <a:xfrm>
            <a:off x="162785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8" name="Rectangle 67"/>
          <p:cNvSpPr/>
          <p:nvPr/>
        </p:nvSpPr>
        <p:spPr>
          <a:xfrm>
            <a:off x="1756884"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9" name="Rectangle 68"/>
          <p:cNvSpPr/>
          <p:nvPr/>
        </p:nvSpPr>
        <p:spPr>
          <a:xfrm>
            <a:off x="188562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0" name="Rectangle 69"/>
          <p:cNvSpPr/>
          <p:nvPr/>
        </p:nvSpPr>
        <p:spPr>
          <a:xfrm>
            <a:off x="200930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1" name="Rectangle 70"/>
          <p:cNvSpPr/>
          <p:nvPr/>
        </p:nvSpPr>
        <p:spPr>
          <a:xfrm>
            <a:off x="2138039"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2" name="Rectangle 71"/>
          <p:cNvSpPr/>
          <p:nvPr/>
        </p:nvSpPr>
        <p:spPr>
          <a:xfrm>
            <a:off x="2267066"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3" name="Rectangle 72"/>
          <p:cNvSpPr/>
          <p:nvPr/>
        </p:nvSpPr>
        <p:spPr>
          <a:xfrm>
            <a:off x="2395802"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4" name="Rectangle 73"/>
          <p:cNvSpPr/>
          <p:nvPr/>
        </p:nvSpPr>
        <p:spPr>
          <a:xfrm>
            <a:off x="2518028"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5" name="Rectangle 74"/>
          <p:cNvSpPr/>
          <p:nvPr/>
        </p:nvSpPr>
        <p:spPr>
          <a:xfrm>
            <a:off x="2646764"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6" name="Rectangle 75"/>
          <p:cNvSpPr/>
          <p:nvPr/>
        </p:nvSpPr>
        <p:spPr>
          <a:xfrm>
            <a:off x="2775791"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7" name="Rectangle 76"/>
          <p:cNvSpPr/>
          <p:nvPr/>
        </p:nvSpPr>
        <p:spPr>
          <a:xfrm>
            <a:off x="290452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8" name="Rectangle 77"/>
          <p:cNvSpPr/>
          <p:nvPr/>
        </p:nvSpPr>
        <p:spPr>
          <a:xfrm>
            <a:off x="302821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9" name="Rectangle 78"/>
          <p:cNvSpPr/>
          <p:nvPr/>
        </p:nvSpPr>
        <p:spPr>
          <a:xfrm>
            <a:off x="3156946"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0" name="Rectangle 79"/>
          <p:cNvSpPr/>
          <p:nvPr/>
        </p:nvSpPr>
        <p:spPr>
          <a:xfrm>
            <a:off x="328597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1" name="Rectangle 80"/>
          <p:cNvSpPr/>
          <p:nvPr/>
        </p:nvSpPr>
        <p:spPr>
          <a:xfrm>
            <a:off x="3414709"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2" name="Rectangle 81"/>
          <p:cNvSpPr/>
          <p:nvPr/>
        </p:nvSpPr>
        <p:spPr>
          <a:xfrm>
            <a:off x="354037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3" name="Rectangle 82"/>
          <p:cNvSpPr/>
          <p:nvPr/>
        </p:nvSpPr>
        <p:spPr>
          <a:xfrm>
            <a:off x="366911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4" name="Rectangle 83"/>
          <p:cNvSpPr/>
          <p:nvPr/>
        </p:nvSpPr>
        <p:spPr>
          <a:xfrm>
            <a:off x="379814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5" name="Rectangle 84"/>
          <p:cNvSpPr/>
          <p:nvPr/>
        </p:nvSpPr>
        <p:spPr>
          <a:xfrm>
            <a:off x="3926876"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6" name="Rectangle 85"/>
          <p:cNvSpPr/>
          <p:nvPr/>
        </p:nvSpPr>
        <p:spPr>
          <a:xfrm>
            <a:off x="4050559"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7" name="Rectangle 86"/>
          <p:cNvSpPr/>
          <p:nvPr/>
        </p:nvSpPr>
        <p:spPr>
          <a:xfrm>
            <a:off x="4179295"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8" name="Rectangle 87"/>
          <p:cNvSpPr/>
          <p:nvPr/>
        </p:nvSpPr>
        <p:spPr>
          <a:xfrm>
            <a:off x="4308322"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9" name="Rectangle 88"/>
          <p:cNvSpPr/>
          <p:nvPr/>
        </p:nvSpPr>
        <p:spPr>
          <a:xfrm>
            <a:off x="4437058"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90" name="Rectangle 89"/>
          <p:cNvSpPr/>
          <p:nvPr/>
        </p:nvSpPr>
        <p:spPr>
          <a:xfrm>
            <a:off x="4567911"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91" name="Rectangle 90"/>
          <p:cNvSpPr/>
          <p:nvPr/>
        </p:nvSpPr>
        <p:spPr>
          <a:xfrm>
            <a:off x="4696647"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06" name="Rectangle 105"/>
          <p:cNvSpPr/>
          <p:nvPr/>
        </p:nvSpPr>
        <p:spPr>
          <a:xfrm>
            <a:off x="4825674"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07" name="Rectangle 106"/>
          <p:cNvSpPr/>
          <p:nvPr/>
        </p:nvSpPr>
        <p:spPr>
          <a:xfrm>
            <a:off x="4954410"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08" name="Rectangle 107"/>
          <p:cNvSpPr/>
          <p:nvPr/>
        </p:nvSpPr>
        <p:spPr>
          <a:xfrm>
            <a:off x="5078093"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09" name="Rectangle 108"/>
          <p:cNvSpPr/>
          <p:nvPr/>
        </p:nvSpPr>
        <p:spPr>
          <a:xfrm>
            <a:off x="5206829"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0" name="Rectangle 109"/>
          <p:cNvSpPr/>
          <p:nvPr/>
        </p:nvSpPr>
        <p:spPr>
          <a:xfrm>
            <a:off x="5335856"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1" name="Rectangle 110"/>
          <p:cNvSpPr/>
          <p:nvPr/>
        </p:nvSpPr>
        <p:spPr>
          <a:xfrm>
            <a:off x="546459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2" name="Rectangle 111"/>
          <p:cNvSpPr/>
          <p:nvPr/>
        </p:nvSpPr>
        <p:spPr>
          <a:xfrm>
            <a:off x="5590260"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3" name="Rectangle 112"/>
          <p:cNvSpPr/>
          <p:nvPr/>
        </p:nvSpPr>
        <p:spPr>
          <a:xfrm>
            <a:off x="5718996"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4" name="Rectangle 113"/>
          <p:cNvSpPr/>
          <p:nvPr/>
        </p:nvSpPr>
        <p:spPr>
          <a:xfrm>
            <a:off x="5848023"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5" name="Rectangle 114"/>
          <p:cNvSpPr/>
          <p:nvPr/>
        </p:nvSpPr>
        <p:spPr>
          <a:xfrm>
            <a:off x="5976759"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6" name="Rectangle 115"/>
          <p:cNvSpPr/>
          <p:nvPr/>
        </p:nvSpPr>
        <p:spPr>
          <a:xfrm>
            <a:off x="610044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7" name="Rectangle 116"/>
          <p:cNvSpPr/>
          <p:nvPr/>
        </p:nvSpPr>
        <p:spPr>
          <a:xfrm>
            <a:off x="6229178"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8" name="Rectangle 117"/>
          <p:cNvSpPr/>
          <p:nvPr/>
        </p:nvSpPr>
        <p:spPr>
          <a:xfrm>
            <a:off x="6358205"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9" name="Rectangle 118"/>
          <p:cNvSpPr/>
          <p:nvPr/>
        </p:nvSpPr>
        <p:spPr>
          <a:xfrm>
            <a:off x="6486941"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0" name="Rectangle 119"/>
          <p:cNvSpPr/>
          <p:nvPr/>
        </p:nvSpPr>
        <p:spPr>
          <a:xfrm>
            <a:off x="6612786"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1" name="Rectangle 120"/>
          <p:cNvSpPr/>
          <p:nvPr/>
        </p:nvSpPr>
        <p:spPr>
          <a:xfrm>
            <a:off x="674152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2" name="Rectangle 121"/>
          <p:cNvSpPr/>
          <p:nvPr/>
        </p:nvSpPr>
        <p:spPr>
          <a:xfrm>
            <a:off x="6865205"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3" name="Rectangle 122"/>
          <p:cNvSpPr/>
          <p:nvPr/>
        </p:nvSpPr>
        <p:spPr>
          <a:xfrm>
            <a:off x="6993941"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4" name="Rectangle 123"/>
          <p:cNvSpPr/>
          <p:nvPr/>
        </p:nvSpPr>
        <p:spPr>
          <a:xfrm>
            <a:off x="7122968"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5" name="Rectangle 124"/>
          <p:cNvSpPr/>
          <p:nvPr/>
        </p:nvSpPr>
        <p:spPr>
          <a:xfrm>
            <a:off x="7251704"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6" name="Rectangle 125"/>
          <p:cNvSpPr/>
          <p:nvPr/>
        </p:nvSpPr>
        <p:spPr>
          <a:xfrm>
            <a:off x="737737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7" name="Rectangle 126"/>
          <p:cNvSpPr/>
          <p:nvPr/>
        </p:nvSpPr>
        <p:spPr>
          <a:xfrm>
            <a:off x="7506108"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8" name="Rectangle 127"/>
          <p:cNvSpPr/>
          <p:nvPr/>
        </p:nvSpPr>
        <p:spPr>
          <a:xfrm>
            <a:off x="7635135"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37" name="Rectangle 136"/>
          <p:cNvSpPr/>
          <p:nvPr/>
        </p:nvSpPr>
        <p:spPr>
          <a:xfrm>
            <a:off x="7702725" y="3808092"/>
            <a:ext cx="556563" cy="276999"/>
          </a:xfrm>
          <a:prstGeom prst="rect">
            <a:avLst/>
          </a:prstGeom>
        </p:spPr>
        <p:txBody>
          <a:bodyPr wrap="none">
            <a:spAutoFit/>
          </a:bodyPr>
          <a:lstStyle/>
          <a:p>
            <a:r>
              <a:rPr lang="en-US" sz="1200" dirty="0">
                <a:latin typeface="Bookman Old Style" panose="02050604050505020204" pitchFamily="18" charset="0"/>
              </a:rPr>
              <a:t>WGS</a:t>
            </a:r>
          </a:p>
        </p:txBody>
      </p:sp>
      <p:sp>
        <p:nvSpPr>
          <p:cNvPr id="138" name="Rectangle 137"/>
          <p:cNvSpPr/>
          <p:nvPr/>
        </p:nvSpPr>
        <p:spPr>
          <a:xfrm>
            <a:off x="7728077" y="4452770"/>
            <a:ext cx="1194558" cy="276999"/>
          </a:xfrm>
          <a:prstGeom prst="rect">
            <a:avLst/>
          </a:prstGeom>
        </p:spPr>
        <p:txBody>
          <a:bodyPr wrap="none">
            <a:spAutoFit/>
          </a:bodyPr>
          <a:lstStyle/>
          <a:p>
            <a:r>
              <a:rPr lang="en-US" sz="1200" dirty="0">
                <a:latin typeface="Bookman Old Style" panose="02050604050505020204" pitchFamily="18" charset="0"/>
              </a:rPr>
              <a:t>Exon capture</a:t>
            </a:r>
          </a:p>
        </p:txBody>
      </p:sp>
      <p:sp>
        <p:nvSpPr>
          <p:cNvPr id="139" name="Rectangle 138"/>
          <p:cNvSpPr/>
          <p:nvPr/>
        </p:nvSpPr>
        <p:spPr>
          <a:xfrm>
            <a:off x="7709339" y="5098208"/>
            <a:ext cx="1119217" cy="276999"/>
          </a:xfrm>
          <a:prstGeom prst="rect">
            <a:avLst/>
          </a:prstGeom>
        </p:spPr>
        <p:txBody>
          <a:bodyPr wrap="none">
            <a:spAutoFit/>
          </a:bodyPr>
          <a:lstStyle/>
          <a:p>
            <a:r>
              <a:rPr lang="en-US" sz="1200" dirty="0">
                <a:latin typeface="Bookman Old Style" panose="02050604050505020204" pitchFamily="18" charset="0"/>
              </a:rPr>
              <a:t>[dd]RAD-seq</a:t>
            </a:r>
          </a:p>
        </p:txBody>
      </p:sp>
      <p:sp>
        <p:nvSpPr>
          <p:cNvPr id="140" name="Bent Arrow 139"/>
          <p:cNvSpPr/>
          <p:nvPr/>
        </p:nvSpPr>
        <p:spPr>
          <a:xfrm flipV="1">
            <a:off x="3843859" y="5707477"/>
            <a:ext cx="425011" cy="67862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Bookman Old Style" panose="02050604050505020204" pitchFamily="18" charset="0"/>
            </a:endParaRPr>
          </a:p>
        </p:txBody>
      </p:sp>
      <p:sp>
        <p:nvSpPr>
          <p:cNvPr id="141" name="Rectangle 140"/>
          <p:cNvSpPr/>
          <p:nvPr/>
        </p:nvSpPr>
        <p:spPr>
          <a:xfrm>
            <a:off x="4288089" y="6077946"/>
            <a:ext cx="1835759" cy="400110"/>
          </a:xfrm>
          <a:prstGeom prst="rect">
            <a:avLst/>
          </a:prstGeom>
        </p:spPr>
        <p:txBody>
          <a:bodyPr wrap="none">
            <a:spAutoFit/>
          </a:bodyPr>
          <a:lstStyle/>
          <a:p>
            <a:r>
              <a:rPr lang="en-US" sz="2000" dirty="0">
                <a:latin typeface="Bookman Old Style" panose="02050604050505020204" pitchFamily="18" charset="0"/>
              </a:rPr>
              <a:t>SNP datasets</a:t>
            </a:r>
          </a:p>
        </p:txBody>
      </p:sp>
      <p:cxnSp>
        <p:nvCxnSpPr>
          <p:cNvPr id="146" name="Straight Connector 145"/>
          <p:cNvCxnSpPr/>
          <p:nvPr/>
        </p:nvCxnSpPr>
        <p:spPr>
          <a:xfrm flipV="1">
            <a:off x="558948" y="2116893"/>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6853630" y="4523504"/>
            <a:ext cx="233100" cy="195756"/>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93" name="Rectangle 92"/>
          <p:cNvSpPr/>
          <p:nvPr/>
        </p:nvSpPr>
        <p:spPr>
          <a:xfrm>
            <a:off x="3200812" y="4539558"/>
            <a:ext cx="130880" cy="17056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94" name="Title 1">
            <a:extLst>
              <a:ext uri="{FF2B5EF4-FFF2-40B4-BE49-F238E27FC236}">
                <a16:creationId xmlns:a16="http://schemas.microsoft.com/office/drawing/2014/main" id="{CD1DA4AD-1B7E-AB0D-9A8B-D0887E990E82}"/>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Genetics vs. Genomics</a:t>
            </a:r>
          </a:p>
        </p:txBody>
      </p:sp>
    </p:spTree>
    <p:extLst>
      <p:ext uri="{BB962C8B-B14F-4D97-AF65-F5344CB8AC3E}">
        <p14:creationId xmlns:p14="http://schemas.microsoft.com/office/powerpoint/2010/main" val="368945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fade">
                                      <p:cBhvr>
                                        <p:cTn id="64" dur="500"/>
                                        <p:tgtEl>
                                          <p:spTgt spid="6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fade">
                                      <p:cBhvr>
                                        <p:cTn id="82" dur="500"/>
                                        <p:tgtEl>
                                          <p:spTgt spid="7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fade">
                                      <p:cBhvr>
                                        <p:cTn id="85" dur="500"/>
                                        <p:tgtEl>
                                          <p:spTgt spid="7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500"/>
                                        <p:tgtEl>
                                          <p:spTgt spid="7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500"/>
                                        <p:tgtEl>
                                          <p:spTgt spid="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500"/>
                                        <p:tgtEl>
                                          <p:spTgt spid="7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fade">
                                      <p:cBhvr>
                                        <p:cTn id="100" dur="500"/>
                                        <p:tgtEl>
                                          <p:spTgt spid="7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fade">
                                      <p:cBhvr>
                                        <p:cTn id="106" dur="500"/>
                                        <p:tgtEl>
                                          <p:spTgt spid="7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fade">
                                      <p:cBhvr>
                                        <p:cTn id="109" dur="500"/>
                                        <p:tgtEl>
                                          <p:spTgt spid="8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fade">
                                      <p:cBhvr>
                                        <p:cTn id="115" dur="500"/>
                                        <p:tgtEl>
                                          <p:spTgt spid="8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fade">
                                      <p:cBhvr>
                                        <p:cTn id="118" dur="500"/>
                                        <p:tgtEl>
                                          <p:spTgt spid="8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fade">
                                      <p:cBhvr>
                                        <p:cTn id="121" dur="500"/>
                                        <p:tgtEl>
                                          <p:spTgt spid="8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fade">
                                      <p:cBhvr>
                                        <p:cTn id="124" dur="500"/>
                                        <p:tgtEl>
                                          <p:spTgt spid="8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500"/>
                                        <p:tgtEl>
                                          <p:spTgt spid="8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fade">
                                      <p:cBhvr>
                                        <p:cTn id="130" dur="500"/>
                                        <p:tgtEl>
                                          <p:spTgt spid="8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fade">
                                      <p:cBhvr>
                                        <p:cTn id="133" dur="500"/>
                                        <p:tgtEl>
                                          <p:spTgt spid="8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fade">
                                      <p:cBhvr>
                                        <p:cTn id="136" dur="500"/>
                                        <p:tgtEl>
                                          <p:spTgt spid="8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fade">
                                      <p:cBhvr>
                                        <p:cTn id="139" dur="500"/>
                                        <p:tgtEl>
                                          <p:spTgt spid="9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fade">
                                      <p:cBhvr>
                                        <p:cTn id="142" dur="500"/>
                                        <p:tgtEl>
                                          <p:spTgt spid="9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6"/>
                                        </p:tgtEl>
                                        <p:attrNameLst>
                                          <p:attrName>style.visibility</p:attrName>
                                        </p:attrNameLst>
                                      </p:cBhvr>
                                      <p:to>
                                        <p:strVal val="visible"/>
                                      </p:to>
                                    </p:set>
                                    <p:animEffect transition="in" filter="fade">
                                      <p:cBhvr>
                                        <p:cTn id="145" dur="500"/>
                                        <p:tgtEl>
                                          <p:spTgt spid="10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7"/>
                                        </p:tgtEl>
                                        <p:attrNameLst>
                                          <p:attrName>style.visibility</p:attrName>
                                        </p:attrNameLst>
                                      </p:cBhvr>
                                      <p:to>
                                        <p:strVal val="visible"/>
                                      </p:to>
                                    </p:set>
                                    <p:animEffect transition="in" filter="fade">
                                      <p:cBhvr>
                                        <p:cTn id="148" dur="500"/>
                                        <p:tgtEl>
                                          <p:spTgt spid="10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8"/>
                                        </p:tgtEl>
                                        <p:attrNameLst>
                                          <p:attrName>style.visibility</p:attrName>
                                        </p:attrNameLst>
                                      </p:cBhvr>
                                      <p:to>
                                        <p:strVal val="visible"/>
                                      </p:to>
                                    </p:set>
                                    <p:animEffect transition="in" filter="fade">
                                      <p:cBhvr>
                                        <p:cTn id="151" dur="500"/>
                                        <p:tgtEl>
                                          <p:spTgt spid="10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9"/>
                                        </p:tgtEl>
                                        <p:attrNameLst>
                                          <p:attrName>style.visibility</p:attrName>
                                        </p:attrNameLst>
                                      </p:cBhvr>
                                      <p:to>
                                        <p:strVal val="visible"/>
                                      </p:to>
                                    </p:set>
                                    <p:animEffect transition="in" filter="fade">
                                      <p:cBhvr>
                                        <p:cTn id="154" dur="500"/>
                                        <p:tgtEl>
                                          <p:spTgt spid="10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0"/>
                                        </p:tgtEl>
                                        <p:attrNameLst>
                                          <p:attrName>style.visibility</p:attrName>
                                        </p:attrNameLst>
                                      </p:cBhvr>
                                      <p:to>
                                        <p:strVal val="visible"/>
                                      </p:to>
                                    </p:set>
                                    <p:animEffect transition="in" filter="fade">
                                      <p:cBhvr>
                                        <p:cTn id="157" dur="500"/>
                                        <p:tgtEl>
                                          <p:spTgt spid="11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1"/>
                                        </p:tgtEl>
                                        <p:attrNameLst>
                                          <p:attrName>style.visibility</p:attrName>
                                        </p:attrNameLst>
                                      </p:cBhvr>
                                      <p:to>
                                        <p:strVal val="visible"/>
                                      </p:to>
                                    </p:set>
                                    <p:animEffect transition="in" filter="fade">
                                      <p:cBhvr>
                                        <p:cTn id="160" dur="500"/>
                                        <p:tgtEl>
                                          <p:spTgt spid="11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12"/>
                                        </p:tgtEl>
                                        <p:attrNameLst>
                                          <p:attrName>style.visibility</p:attrName>
                                        </p:attrNameLst>
                                      </p:cBhvr>
                                      <p:to>
                                        <p:strVal val="visible"/>
                                      </p:to>
                                    </p:set>
                                    <p:animEffect transition="in" filter="fade">
                                      <p:cBhvr>
                                        <p:cTn id="163" dur="500"/>
                                        <p:tgtEl>
                                          <p:spTgt spid="11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13"/>
                                        </p:tgtEl>
                                        <p:attrNameLst>
                                          <p:attrName>style.visibility</p:attrName>
                                        </p:attrNameLst>
                                      </p:cBhvr>
                                      <p:to>
                                        <p:strVal val="visible"/>
                                      </p:to>
                                    </p:set>
                                    <p:animEffect transition="in" filter="fade">
                                      <p:cBhvr>
                                        <p:cTn id="166" dur="500"/>
                                        <p:tgtEl>
                                          <p:spTgt spid="11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14"/>
                                        </p:tgtEl>
                                        <p:attrNameLst>
                                          <p:attrName>style.visibility</p:attrName>
                                        </p:attrNameLst>
                                      </p:cBhvr>
                                      <p:to>
                                        <p:strVal val="visible"/>
                                      </p:to>
                                    </p:set>
                                    <p:animEffect transition="in" filter="fade">
                                      <p:cBhvr>
                                        <p:cTn id="169" dur="500"/>
                                        <p:tgtEl>
                                          <p:spTgt spid="11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Effect transition="in" filter="fade">
                                      <p:cBhvr>
                                        <p:cTn id="172" dur="500"/>
                                        <p:tgtEl>
                                          <p:spTgt spid="11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16"/>
                                        </p:tgtEl>
                                        <p:attrNameLst>
                                          <p:attrName>style.visibility</p:attrName>
                                        </p:attrNameLst>
                                      </p:cBhvr>
                                      <p:to>
                                        <p:strVal val="visible"/>
                                      </p:to>
                                    </p:set>
                                    <p:animEffect transition="in" filter="fade">
                                      <p:cBhvr>
                                        <p:cTn id="175" dur="500"/>
                                        <p:tgtEl>
                                          <p:spTgt spid="11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17"/>
                                        </p:tgtEl>
                                        <p:attrNameLst>
                                          <p:attrName>style.visibility</p:attrName>
                                        </p:attrNameLst>
                                      </p:cBhvr>
                                      <p:to>
                                        <p:strVal val="visible"/>
                                      </p:to>
                                    </p:set>
                                    <p:animEffect transition="in" filter="fade">
                                      <p:cBhvr>
                                        <p:cTn id="178" dur="500"/>
                                        <p:tgtEl>
                                          <p:spTgt spid="11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18"/>
                                        </p:tgtEl>
                                        <p:attrNameLst>
                                          <p:attrName>style.visibility</p:attrName>
                                        </p:attrNameLst>
                                      </p:cBhvr>
                                      <p:to>
                                        <p:strVal val="visible"/>
                                      </p:to>
                                    </p:set>
                                    <p:animEffect transition="in" filter="fade">
                                      <p:cBhvr>
                                        <p:cTn id="181" dur="500"/>
                                        <p:tgtEl>
                                          <p:spTgt spid="118"/>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19"/>
                                        </p:tgtEl>
                                        <p:attrNameLst>
                                          <p:attrName>style.visibility</p:attrName>
                                        </p:attrNameLst>
                                      </p:cBhvr>
                                      <p:to>
                                        <p:strVal val="visible"/>
                                      </p:to>
                                    </p:set>
                                    <p:animEffect transition="in" filter="fade">
                                      <p:cBhvr>
                                        <p:cTn id="184" dur="500"/>
                                        <p:tgtEl>
                                          <p:spTgt spid="11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20"/>
                                        </p:tgtEl>
                                        <p:attrNameLst>
                                          <p:attrName>style.visibility</p:attrName>
                                        </p:attrNameLst>
                                      </p:cBhvr>
                                      <p:to>
                                        <p:strVal val="visible"/>
                                      </p:to>
                                    </p:set>
                                    <p:animEffect transition="in" filter="fade">
                                      <p:cBhvr>
                                        <p:cTn id="187" dur="500"/>
                                        <p:tgtEl>
                                          <p:spTgt spid="120"/>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1"/>
                                        </p:tgtEl>
                                        <p:attrNameLst>
                                          <p:attrName>style.visibility</p:attrName>
                                        </p:attrNameLst>
                                      </p:cBhvr>
                                      <p:to>
                                        <p:strVal val="visible"/>
                                      </p:to>
                                    </p:set>
                                    <p:animEffect transition="in" filter="fade">
                                      <p:cBhvr>
                                        <p:cTn id="190" dur="500"/>
                                        <p:tgtEl>
                                          <p:spTgt spid="12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2"/>
                                        </p:tgtEl>
                                        <p:attrNameLst>
                                          <p:attrName>style.visibility</p:attrName>
                                        </p:attrNameLst>
                                      </p:cBhvr>
                                      <p:to>
                                        <p:strVal val="visible"/>
                                      </p:to>
                                    </p:set>
                                    <p:animEffect transition="in" filter="fade">
                                      <p:cBhvr>
                                        <p:cTn id="193" dur="500"/>
                                        <p:tgtEl>
                                          <p:spTgt spid="12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3"/>
                                        </p:tgtEl>
                                        <p:attrNameLst>
                                          <p:attrName>style.visibility</p:attrName>
                                        </p:attrNameLst>
                                      </p:cBhvr>
                                      <p:to>
                                        <p:strVal val="visible"/>
                                      </p:to>
                                    </p:set>
                                    <p:animEffect transition="in" filter="fade">
                                      <p:cBhvr>
                                        <p:cTn id="196" dur="500"/>
                                        <p:tgtEl>
                                          <p:spTgt spid="12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500"/>
                                        <p:tgtEl>
                                          <p:spTgt spid="124"/>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25"/>
                                        </p:tgtEl>
                                        <p:attrNameLst>
                                          <p:attrName>style.visibility</p:attrName>
                                        </p:attrNameLst>
                                      </p:cBhvr>
                                      <p:to>
                                        <p:strVal val="visible"/>
                                      </p:to>
                                    </p:set>
                                    <p:animEffect transition="in" filter="fade">
                                      <p:cBhvr>
                                        <p:cTn id="202" dur="500"/>
                                        <p:tgtEl>
                                          <p:spTgt spid="12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26"/>
                                        </p:tgtEl>
                                        <p:attrNameLst>
                                          <p:attrName>style.visibility</p:attrName>
                                        </p:attrNameLst>
                                      </p:cBhvr>
                                      <p:to>
                                        <p:strVal val="visible"/>
                                      </p:to>
                                    </p:set>
                                    <p:animEffect transition="in" filter="fade">
                                      <p:cBhvr>
                                        <p:cTn id="205" dur="500"/>
                                        <p:tgtEl>
                                          <p:spTgt spid="126"/>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27"/>
                                        </p:tgtEl>
                                        <p:attrNameLst>
                                          <p:attrName>style.visibility</p:attrName>
                                        </p:attrNameLst>
                                      </p:cBhvr>
                                      <p:to>
                                        <p:strVal val="visible"/>
                                      </p:to>
                                    </p:set>
                                    <p:animEffect transition="in" filter="fade">
                                      <p:cBhvr>
                                        <p:cTn id="208" dur="500"/>
                                        <p:tgtEl>
                                          <p:spTgt spid="127"/>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28"/>
                                        </p:tgtEl>
                                        <p:attrNameLst>
                                          <p:attrName>style.visibility</p:attrName>
                                        </p:attrNameLst>
                                      </p:cBhvr>
                                      <p:to>
                                        <p:strVal val="visible"/>
                                      </p:to>
                                    </p:set>
                                    <p:animEffect transition="in" filter="fade">
                                      <p:cBhvr>
                                        <p:cTn id="211" dur="500"/>
                                        <p:tgtEl>
                                          <p:spTgt spid="128"/>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37"/>
                                        </p:tgtEl>
                                        <p:attrNameLst>
                                          <p:attrName>style.visibility</p:attrName>
                                        </p:attrNameLst>
                                      </p:cBhvr>
                                      <p:to>
                                        <p:strVal val="visible"/>
                                      </p:to>
                                    </p:set>
                                    <p:animEffect transition="in" filter="fade">
                                      <p:cBhvr>
                                        <p:cTn id="214" dur="500"/>
                                        <p:tgtEl>
                                          <p:spTgt spid="137"/>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8"/>
                                        </p:tgtEl>
                                        <p:attrNameLst>
                                          <p:attrName>style.visibility</p:attrName>
                                        </p:attrNameLst>
                                      </p:cBhvr>
                                      <p:to>
                                        <p:strVal val="visible"/>
                                      </p:to>
                                    </p:set>
                                    <p:animEffect transition="in" filter="fade">
                                      <p:cBhvr>
                                        <p:cTn id="217" dur="500"/>
                                        <p:tgtEl>
                                          <p:spTgt spid="138"/>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39"/>
                                        </p:tgtEl>
                                        <p:attrNameLst>
                                          <p:attrName>style.visibility</p:attrName>
                                        </p:attrNameLst>
                                      </p:cBhvr>
                                      <p:to>
                                        <p:strVal val="visible"/>
                                      </p:to>
                                    </p:set>
                                    <p:animEffect transition="in" filter="fade">
                                      <p:cBhvr>
                                        <p:cTn id="220" dur="500"/>
                                        <p:tgtEl>
                                          <p:spTgt spid="139"/>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40"/>
                                        </p:tgtEl>
                                        <p:attrNameLst>
                                          <p:attrName>style.visibility</p:attrName>
                                        </p:attrNameLst>
                                      </p:cBhvr>
                                      <p:to>
                                        <p:strVal val="visible"/>
                                      </p:to>
                                    </p:set>
                                    <p:animEffect transition="in" filter="fade">
                                      <p:cBhvr>
                                        <p:cTn id="223" dur="500"/>
                                        <p:tgtEl>
                                          <p:spTgt spid="140"/>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41"/>
                                        </p:tgtEl>
                                        <p:attrNameLst>
                                          <p:attrName>style.visibility</p:attrName>
                                        </p:attrNameLst>
                                      </p:cBhvr>
                                      <p:to>
                                        <p:strVal val="visible"/>
                                      </p:to>
                                    </p:set>
                                    <p:animEffect transition="in" filter="fade">
                                      <p:cBhvr>
                                        <p:cTn id="226" dur="500"/>
                                        <p:tgtEl>
                                          <p:spTgt spid="141"/>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92"/>
                                        </p:tgtEl>
                                        <p:attrNameLst>
                                          <p:attrName>style.visibility</p:attrName>
                                        </p:attrNameLst>
                                      </p:cBhvr>
                                      <p:to>
                                        <p:strVal val="visible"/>
                                      </p:to>
                                    </p:set>
                                    <p:animEffect transition="in" filter="fade">
                                      <p:cBhvr>
                                        <p:cTn id="229" dur="500"/>
                                        <p:tgtEl>
                                          <p:spTgt spid="92"/>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93"/>
                                        </p:tgtEl>
                                        <p:attrNameLst>
                                          <p:attrName>style.visibility</p:attrName>
                                        </p:attrNameLst>
                                      </p:cBhvr>
                                      <p:to>
                                        <p:strVal val="visible"/>
                                      </p:to>
                                    </p:set>
                                    <p:animEffect transition="in" filter="fade">
                                      <p:cBhvr>
                                        <p:cTn id="23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30" grpId="0" animBg="1"/>
      <p:bldP spid="48" grpId="0" animBg="1"/>
      <p:bldP spid="49" grpId="0" animBg="1"/>
      <p:bldP spid="50" grpId="0" animBg="1"/>
      <p:bldP spid="51" grpId="0" animBg="1"/>
      <p:bldP spid="52" grpId="0" animBg="1"/>
      <p:bldP spid="53" grpId="0" animBg="1"/>
      <p:bldP spid="55" grpId="0" animBg="1"/>
      <p:bldP spid="57" grpId="0" animBg="1"/>
      <p:bldP spid="58" grpId="0" animBg="1"/>
      <p:bldP spid="59"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37" grpId="0"/>
      <p:bldP spid="138" grpId="0"/>
      <p:bldP spid="139" grpId="0"/>
      <p:bldP spid="140" grpId="0" animBg="1"/>
      <p:bldP spid="141" grpId="0"/>
      <p:bldP spid="92" grpId="0" animBg="1"/>
      <p:bldP spid="9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B43B7-305B-6F3C-ABCA-D46DAED13028}"/>
              </a:ext>
            </a:extLst>
          </p:cNvPr>
          <p:cNvSpPr>
            <a:spLocks noGrp="1"/>
          </p:cNvSpPr>
          <p:nvPr>
            <p:ph idx="1"/>
          </p:nvPr>
        </p:nvSpPr>
        <p:spPr>
          <a:xfrm>
            <a:off x="457200" y="1417638"/>
            <a:ext cx="8229600" cy="4525963"/>
          </a:xfrm>
        </p:spPr>
        <p:txBody>
          <a:bodyPr>
            <a:normAutofit/>
          </a:bodyPr>
          <a:lstStyle/>
          <a:p>
            <a:r>
              <a:rPr lang="en-US" sz="2400" dirty="0">
                <a:latin typeface="Bookman Old Style" panose="02050604050505020204" pitchFamily="18" charset="0"/>
              </a:rPr>
              <a:t>Huge increase over time</a:t>
            </a:r>
          </a:p>
        </p:txBody>
      </p:sp>
      <p:sp>
        <p:nvSpPr>
          <p:cNvPr id="6" name="Title 1">
            <a:extLst>
              <a:ext uri="{FF2B5EF4-FFF2-40B4-BE49-F238E27FC236}">
                <a16:creationId xmlns:a16="http://schemas.microsoft.com/office/drawing/2014/main" id="{56222005-0485-9A04-4D3C-050C4F255278}"/>
              </a:ext>
            </a:extLst>
          </p:cNvPr>
          <p:cNvSpPr>
            <a:spLocks noGrp="1"/>
          </p:cNvSpPr>
          <p:nvPr>
            <p:ph type="title"/>
          </p:nvPr>
        </p:nvSpPr>
        <p:spPr>
          <a:xfrm>
            <a:off x="457199" y="274638"/>
            <a:ext cx="8460769" cy="1143000"/>
          </a:xfrm>
        </p:spPr>
        <p:txBody>
          <a:bodyPr>
            <a:normAutofit fontScale="90000"/>
          </a:bodyPr>
          <a:lstStyle/>
          <a:p>
            <a:r>
              <a:rPr lang="en-US" dirty="0">
                <a:solidFill>
                  <a:schemeClr val="accent1"/>
                </a:solidFill>
                <a:latin typeface="Bookman Old Style" panose="02050604050505020204" pitchFamily="18" charset="0"/>
              </a:rPr>
              <a:t>Reduced Library Representation</a:t>
            </a:r>
          </a:p>
        </p:txBody>
      </p:sp>
      <p:pic>
        <p:nvPicPr>
          <p:cNvPr id="7" name="Picture 6">
            <a:extLst>
              <a:ext uri="{FF2B5EF4-FFF2-40B4-BE49-F238E27FC236}">
                <a16:creationId xmlns:a16="http://schemas.microsoft.com/office/drawing/2014/main" id="{6D93C706-7A32-5093-9CD4-9A5876103FD5}"/>
              </a:ext>
            </a:extLst>
          </p:cNvPr>
          <p:cNvPicPr>
            <a:picLocks noChangeAspect="1"/>
          </p:cNvPicPr>
          <p:nvPr/>
        </p:nvPicPr>
        <p:blipFill>
          <a:blip r:embed="rId2"/>
          <a:stretch>
            <a:fillRect/>
          </a:stretch>
        </p:blipFill>
        <p:spPr>
          <a:xfrm>
            <a:off x="1846494" y="2117724"/>
            <a:ext cx="5222125" cy="4396177"/>
          </a:xfrm>
          <a:prstGeom prst="rect">
            <a:avLst/>
          </a:prstGeom>
        </p:spPr>
      </p:pic>
    </p:spTree>
    <p:extLst>
      <p:ext uri="{BB962C8B-B14F-4D97-AF65-F5344CB8AC3E}">
        <p14:creationId xmlns:p14="http://schemas.microsoft.com/office/powerpoint/2010/main" val="150878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537" y="959294"/>
            <a:ext cx="3659747" cy="2246769"/>
          </a:xfrm>
          <a:prstGeom prst="rect">
            <a:avLst/>
          </a:prstGeom>
        </p:spPr>
        <p:txBody>
          <a:bodyPr wrap="square">
            <a:spAutoFit/>
          </a:bodyPr>
          <a:lstStyle/>
          <a:p>
            <a:r>
              <a:rPr lang="en-US" sz="2000" b="1" u="sng" dirty="0">
                <a:latin typeface="Bookman Old Style" panose="02050604050505020204" pitchFamily="18" charset="0"/>
              </a:rPr>
              <a:t>Positives</a:t>
            </a:r>
          </a:p>
          <a:p>
            <a:pPr marL="342900" indent="-342900">
              <a:buFont typeface="Arial"/>
              <a:buChar char="•"/>
            </a:pPr>
            <a:r>
              <a:rPr lang="en-US" sz="2000" dirty="0">
                <a:latin typeface="Bookman Old Style" panose="02050604050505020204" pitchFamily="18" charset="0"/>
              </a:rPr>
              <a:t>Large data</a:t>
            </a:r>
          </a:p>
          <a:p>
            <a:pPr marL="342900" indent="-342900">
              <a:buFont typeface="Arial"/>
              <a:buChar char="•"/>
            </a:pPr>
            <a:r>
              <a:rPr lang="en-US" sz="2000" dirty="0">
                <a:latin typeface="Bookman Old Style" panose="02050604050505020204" pitchFamily="18" charset="0"/>
              </a:rPr>
              <a:t>Quick data generation</a:t>
            </a:r>
          </a:p>
          <a:p>
            <a:pPr marL="342900" indent="-342900">
              <a:buFont typeface="Arial"/>
              <a:buChar char="•"/>
            </a:pPr>
            <a:r>
              <a:rPr lang="en-US" sz="2000" dirty="0">
                <a:latin typeface="Bookman Old Style" panose="02050604050505020204" pitchFamily="18" charset="0"/>
              </a:rPr>
              <a:t>Pooling of individuals</a:t>
            </a:r>
          </a:p>
          <a:p>
            <a:pPr marL="342900" indent="-342900">
              <a:buFont typeface="Arial"/>
              <a:buChar char="•"/>
            </a:pPr>
            <a:r>
              <a:rPr lang="en-US" sz="2000" dirty="0">
                <a:latin typeface="Bookman Old Style" panose="02050604050505020204" pitchFamily="18" charset="0"/>
              </a:rPr>
              <a:t>High resolution</a:t>
            </a:r>
          </a:p>
          <a:p>
            <a:pPr marL="342900" indent="-342900">
              <a:buFont typeface="Arial"/>
              <a:buChar char="•"/>
            </a:pPr>
            <a:r>
              <a:rPr lang="en-US" sz="2000" dirty="0">
                <a:latin typeface="Bookman Old Style" panose="02050604050505020204" pitchFamily="18" charset="0"/>
              </a:rPr>
              <a:t>Powerful inference</a:t>
            </a:r>
          </a:p>
          <a:p>
            <a:pPr marL="342900" indent="-342900">
              <a:buFont typeface="Arial"/>
              <a:buChar char="•"/>
            </a:pPr>
            <a:r>
              <a:rPr lang="en-US" sz="2000" dirty="0">
                <a:latin typeface="Bookman Old Style" panose="02050604050505020204" pitchFamily="18" charset="0"/>
              </a:rPr>
              <a:t>Cost effective</a:t>
            </a:r>
          </a:p>
        </p:txBody>
      </p:sp>
      <p:sp>
        <p:nvSpPr>
          <p:cNvPr id="6" name="Rectangle 5"/>
          <p:cNvSpPr/>
          <p:nvPr/>
        </p:nvSpPr>
        <p:spPr>
          <a:xfrm>
            <a:off x="3914623" y="1951727"/>
            <a:ext cx="5733382" cy="1938992"/>
          </a:xfrm>
          <a:prstGeom prst="rect">
            <a:avLst/>
          </a:prstGeom>
        </p:spPr>
        <p:txBody>
          <a:bodyPr wrap="square">
            <a:spAutoFit/>
          </a:bodyPr>
          <a:lstStyle/>
          <a:p>
            <a:r>
              <a:rPr lang="en-US" sz="2000" b="1" u="sng" dirty="0">
                <a:latin typeface="Bookman Old Style" panose="02050604050505020204" pitchFamily="18" charset="0"/>
              </a:rPr>
              <a:t>Negatives</a:t>
            </a:r>
          </a:p>
          <a:p>
            <a:pPr marL="342900" indent="-342900">
              <a:buFont typeface="Arial"/>
              <a:buChar char="•"/>
            </a:pPr>
            <a:r>
              <a:rPr lang="en-US" sz="2000" dirty="0">
                <a:latin typeface="Bookman Old Style" panose="02050604050505020204" pitchFamily="18" charset="0"/>
              </a:rPr>
              <a:t>Laboratory investment (adapters, equipment such as </a:t>
            </a:r>
            <a:r>
              <a:rPr lang="en-US" sz="2000" dirty="0" err="1">
                <a:latin typeface="Bookman Old Style" panose="02050604050505020204" pitchFamily="18" charset="0"/>
              </a:rPr>
              <a:t>sonicator</a:t>
            </a:r>
            <a:r>
              <a:rPr lang="en-US" sz="2000" dirty="0">
                <a:latin typeface="Bookman Old Style" panose="02050604050505020204" pitchFamily="18" charset="0"/>
              </a:rPr>
              <a:t> or </a:t>
            </a:r>
          </a:p>
          <a:p>
            <a:r>
              <a:rPr lang="en-US" sz="2000" dirty="0">
                <a:latin typeface="Bookman Old Style" panose="02050604050505020204" pitchFamily="18" charset="0"/>
              </a:rPr>
              <a:t>     Pippin prep)</a:t>
            </a:r>
          </a:p>
          <a:p>
            <a:pPr marL="342900" indent="-342900">
              <a:buFont typeface="Arial"/>
              <a:buChar char="•"/>
            </a:pPr>
            <a:r>
              <a:rPr lang="en-US" sz="2000" dirty="0" err="1">
                <a:latin typeface="Bookman Old Style" panose="02050604050505020204" pitchFamily="18" charset="0"/>
              </a:rPr>
              <a:t>Bioinformatic</a:t>
            </a:r>
            <a:r>
              <a:rPr lang="en-US" sz="2000" dirty="0">
                <a:latin typeface="Bookman Old Style" panose="02050604050505020204" pitchFamily="18" charset="0"/>
              </a:rPr>
              <a:t> investment </a:t>
            </a:r>
            <a:r>
              <a:rPr lang="mr-IN" sz="2000" dirty="0">
                <a:latin typeface="Bookman Old Style" panose="02050604050505020204" pitchFamily="18" charset="0"/>
              </a:rPr>
              <a:t>–</a:t>
            </a:r>
            <a:r>
              <a:rPr lang="en-US" sz="2000" dirty="0">
                <a:latin typeface="Bookman Old Style" panose="02050604050505020204" pitchFamily="18" charset="0"/>
              </a:rPr>
              <a:t> HPC use, </a:t>
            </a:r>
          </a:p>
          <a:p>
            <a:r>
              <a:rPr lang="en-US" sz="2000" dirty="0">
                <a:latin typeface="Bookman Old Style" panose="02050604050505020204" pitchFamily="18" charset="0"/>
              </a:rPr>
              <a:t>     also learning how to process data</a:t>
            </a:r>
          </a:p>
        </p:txBody>
      </p:sp>
      <p:sp>
        <p:nvSpPr>
          <p:cNvPr id="7" name="Title 1">
            <a:extLst>
              <a:ext uri="{FF2B5EF4-FFF2-40B4-BE49-F238E27FC236}">
                <a16:creationId xmlns:a16="http://schemas.microsoft.com/office/drawing/2014/main" id="{97BA79D1-1951-3985-4636-C2897E79A26A}"/>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solidFill>
                  <a:schemeClr val="accent1"/>
                </a:solidFill>
                <a:latin typeface="Bookman Old Style" panose="02050604050505020204" pitchFamily="18" charset="0"/>
              </a:rPr>
              <a:t>ddRAD</a:t>
            </a:r>
            <a:r>
              <a:rPr lang="en-US" dirty="0">
                <a:solidFill>
                  <a:schemeClr val="accent1"/>
                </a:solidFill>
                <a:latin typeface="Bookman Old Style" panose="02050604050505020204" pitchFamily="18" charset="0"/>
              </a:rPr>
              <a:t>-seq</a:t>
            </a:r>
          </a:p>
        </p:txBody>
      </p:sp>
      <p:pic>
        <p:nvPicPr>
          <p:cNvPr id="8" name="Picture 7" descr="Screen Shot 2019-03-11 at 10.35.58.png">
            <a:extLst>
              <a:ext uri="{FF2B5EF4-FFF2-40B4-BE49-F238E27FC236}">
                <a16:creationId xmlns:a16="http://schemas.microsoft.com/office/drawing/2014/main" id="{0A537F4D-D6E1-A038-B009-764059805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824" y="4241815"/>
            <a:ext cx="4159832" cy="2430001"/>
          </a:xfrm>
          <a:prstGeom prst="rect">
            <a:avLst/>
          </a:prstGeom>
        </p:spPr>
      </p:pic>
    </p:spTree>
    <p:extLst>
      <p:ext uri="{BB962C8B-B14F-4D97-AF65-F5344CB8AC3E}">
        <p14:creationId xmlns:p14="http://schemas.microsoft.com/office/powerpoint/2010/main" val="35597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1341</TotalTime>
  <Words>2021</Words>
  <Application>Microsoft Macintosh PowerPoint</Application>
  <PresentationFormat>On-screen Show (4:3)</PresentationFormat>
  <Paragraphs>254</Paragraphs>
  <Slides>44</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Bookman Old Style</vt:lpstr>
      <vt:lpstr>Calibri</vt:lpstr>
      <vt:lpstr>Wingdings</vt:lpstr>
      <vt:lpstr>Office Theme</vt:lpstr>
      <vt:lpstr>Estimating genetic diversity and population information from short read (ddRAD-seq) type data</vt:lpstr>
      <vt:lpstr>Objectives</vt:lpstr>
      <vt:lpstr>Schedule</vt:lpstr>
      <vt:lpstr>Datasets we will use</vt:lpstr>
      <vt:lpstr>PowerPoint Presentation</vt:lpstr>
      <vt:lpstr>PowerPoint Presentation</vt:lpstr>
      <vt:lpstr>PowerPoint Presentation</vt:lpstr>
      <vt:lpstr>Reduced Library Representation</vt:lpstr>
      <vt:lpstr>PowerPoint Presentation</vt:lpstr>
      <vt:lpstr>PowerPoint Presentation</vt:lpstr>
      <vt:lpstr>PowerPoint Presentation</vt:lpstr>
      <vt:lpstr> - Conceptualize sequence space… - Number of samples and populations? - Restriction enzyme(s) selected - DNA quality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 brief introduction</dc:title>
  <dc:creator>Chris Barratt</dc:creator>
  <cp:lastModifiedBy>Microsoft Office User</cp:lastModifiedBy>
  <cp:revision>521</cp:revision>
  <dcterms:created xsi:type="dcterms:W3CDTF">2019-03-07T06:17:27Z</dcterms:created>
  <dcterms:modified xsi:type="dcterms:W3CDTF">2022-06-17T11:37:04Z</dcterms:modified>
</cp:coreProperties>
</file>